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2"/>
  </p:notesMasterIdLst>
  <p:sldIdLst>
    <p:sldId id="364" r:id="rId2"/>
    <p:sldId id="394" r:id="rId3"/>
    <p:sldId id="396" r:id="rId4"/>
    <p:sldId id="399" r:id="rId5"/>
    <p:sldId id="403" r:id="rId6"/>
    <p:sldId id="404" r:id="rId7"/>
    <p:sldId id="406" r:id="rId8"/>
    <p:sldId id="407" r:id="rId9"/>
    <p:sldId id="410" r:id="rId10"/>
    <p:sldId id="408" r:id="rId11"/>
  </p:sldIdLst>
  <p:sldSz cx="9144000" cy="5143500" type="screen16x9"/>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D52B25"/>
    <a:srgbClr val="DD3223"/>
    <a:srgbClr val="D63E29"/>
    <a:srgbClr val="E02E30"/>
    <a:srgbClr val="0470CC"/>
    <a:srgbClr val="AB28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2209" autoAdjust="0"/>
  </p:normalViewPr>
  <p:slideViewPr>
    <p:cSldViewPr snapToGrid="0" snapToObjects="1">
      <p:cViewPr varScale="1">
        <p:scale>
          <a:sx n="125" d="100"/>
          <a:sy n="125" d="100"/>
        </p:scale>
        <p:origin x="190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2" d="100"/>
          <a:sy n="52" d="100"/>
        </p:scale>
        <p:origin x="2608"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96093036-0B8A-264B-9C52-8307000A057B}" type="datetimeFigureOut">
              <a:rPr lang="es-ES_tradnl" smtClean="0"/>
              <a:pPr/>
              <a:t>17/12/2021</a:t>
            </a:fld>
            <a:endParaRPr lang="es-ES_tradnl"/>
          </a:p>
        </p:txBody>
      </p:sp>
      <p:sp>
        <p:nvSpPr>
          <p:cNvPr id="4" name="Marcador de imagen de diapositiva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Marcador de pie de página 5"/>
          <p:cNvSpPr>
            <a:spLocks noGrp="1"/>
          </p:cNvSpPr>
          <p:nvPr>
            <p:ph type="ftr" sz="quarter" idx="4"/>
          </p:nvPr>
        </p:nvSpPr>
        <p:spPr>
          <a:xfrm>
            <a:off x="0" y="9377318"/>
            <a:ext cx="2945659" cy="49534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50443" y="9377318"/>
            <a:ext cx="2945659" cy="495347"/>
          </a:xfrm>
          <a:prstGeom prst="rect">
            <a:avLst/>
          </a:prstGeom>
        </p:spPr>
        <p:txBody>
          <a:bodyPr vert="horz" lIns="91440" tIns="45720" rIns="91440" bIns="45720" rtlCol="0" anchor="b"/>
          <a:lstStyle>
            <a:lvl1pPr algn="r">
              <a:defRPr sz="1200"/>
            </a:lvl1pPr>
          </a:lstStyle>
          <a:p>
            <a:fld id="{B23D0B0F-C282-B243-ADFC-250218E663A1}" type="slidenum">
              <a:rPr lang="es-ES_tradnl" smtClean="0"/>
              <a:pPr/>
              <a:t>‹Nº›</a:t>
            </a:fld>
            <a:endParaRPr lang="es-ES_tradnl"/>
          </a:p>
        </p:txBody>
      </p:sp>
    </p:spTree>
    <p:extLst>
      <p:ext uri="{BB962C8B-B14F-4D97-AF65-F5344CB8AC3E}">
        <p14:creationId xmlns:p14="http://schemas.microsoft.com/office/powerpoint/2010/main" val="468306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23D0B0F-C282-B243-ADFC-250218E663A1}" type="slidenum">
              <a:rPr lang="es-ES_tradnl" smtClean="0"/>
              <a:pPr/>
              <a:t>1</a:t>
            </a:fld>
            <a:endParaRPr lang="es-ES_tradnl"/>
          </a:p>
        </p:txBody>
      </p:sp>
    </p:spTree>
    <p:extLst>
      <p:ext uri="{BB962C8B-B14F-4D97-AF65-F5344CB8AC3E}">
        <p14:creationId xmlns:p14="http://schemas.microsoft.com/office/powerpoint/2010/main" val="26595844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23D0B0F-C282-B243-ADFC-250218E663A1}" type="slidenum">
              <a:rPr lang="es-ES_tradnl" smtClean="0"/>
              <a:pPr/>
              <a:t>10</a:t>
            </a:fld>
            <a:endParaRPr lang="es-ES_tradnl"/>
          </a:p>
        </p:txBody>
      </p:sp>
    </p:spTree>
    <p:extLst>
      <p:ext uri="{BB962C8B-B14F-4D97-AF65-F5344CB8AC3E}">
        <p14:creationId xmlns:p14="http://schemas.microsoft.com/office/powerpoint/2010/main" val="212061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23D0B0F-C282-B243-ADFC-250218E663A1}" type="slidenum">
              <a:rPr lang="es-ES_tradnl" smtClean="0"/>
              <a:pPr/>
              <a:t>2</a:t>
            </a:fld>
            <a:endParaRPr lang="es-ES_tradnl"/>
          </a:p>
        </p:txBody>
      </p:sp>
    </p:spTree>
    <p:extLst>
      <p:ext uri="{BB962C8B-B14F-4D97-AF65-F5344CB8AC3E}">
        <p14:creationId xmlns:p14="http://schemas.microsoft.com/office/powerpoint/2010/main" val="2659584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23D0B0F-C282-B243-ADFC-250218E663A1}" type="slidenum">
              <a:rPr lang="es-ES_tradnl" smtClean="0"/>
              <a:pPr/>
              <a:t>3</a:t>
            </a:fld>
            <a:endParaRPr lang="es-ES_tradnl"/>
          </a:p>
        </p:txBody>
      </p:sp>
    </p:spTree>
    <p:extLst>
      <p:ext uri="{BB962C8B-B14F-4D97-AF65-F5344CB8AC3E}">
        <p14:creationId xmlns:p14="http://schemas.microsoft.com/office/powerpoint/2010/main" val="26595844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23D0B0F-C282-B243-ADFC-250218E663A1}" type="slidenum">
              <a:rPr lang="es-ES_tradnl" smtClean="0"/>
              <a:pPr/>
              <a:t>4</a:t>
            </a:fld>
            <a:endParaRPr lang="es-ES_tradnl"/>
          </a:p>
        </p:txBody>
      </p:sp>
    </p:spTree>
    <p:extLst>
      <p:ext uri="{BB962C8B-B14F-4D97-AF65-F5344CB8AC3E}">
        <p14:creationId xmlns:p14="http://schemas.microsoft.com/office/powerpoint/2010/main" val="2659584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3D0B0F-C282-B243-ADFC-250218E663A1}" type="slidenum">
              <a:rPr kumimoji="0" lang="es-ES_trad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_trad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16443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3D0B0F-C282-B243-ADFC-250218E663A1}" type="slidenum">
              <a:rPr kumimoji="0" lang="es-ES_trad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_trad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8218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23D0B0F-C282-B243-ADFC-250218E663A1}" type="slidenum">
              <a:rPr lang="es-ES_tradnl" smtClean="0"/>
              <a:pPr/>
              <a:t>7</a:t>
            </a:fld>
            <a:endParaRPr lang="es-ES_tradnl"/>
          </a:p>
        </p:txBody>
      </p:sp>
    </p:spTree>
    <p:extLst>
      <p:ext uri="{BB962C8B-B14F-4D97-AF65-F5344CB8AC3E}">
        <p14:creationId xmlns:p14="http://schemas.microsoft.com/office/powerpoint/2010/main" val="331429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23D0B0F-C282-B243-ADFC-250218E663A1}" type="slidenum">
              <a:rPr lang="es-ES_tradnl" smtClean="0"/>
              <a:pPr/>
              <a:t>8</a:t>
            </a:fld>
            <a:endParaRPr lang="es-ES_tradnl"/>
          </a:p>
        </p:txBody>
      </p:sp>
    </p:spTree>
    <p:extLst>
      <p:ext uri="{BB962C8B-B14F-4D97-AF65-F5344CB8AC3E}">
        <p14:creationId xmlns:p14="http://schemas.microsoft.com/office/powerpoint/2010/main" val="3578065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23D0B0F-C282-B243-ADFC-250218E663A1}" type="slidenum">
              <a:rPr lang="es-ES_tradnl" smtClean="0"/>
              <a:pPr/>
              <a:t>9</a:t>
            </a:fld>
            <a:endParaRPr lang="es-ES_tradnl"/>
          </a:p>
        </p:txBody>
      </p:sp>
    </p:spTree>
    <p:extLst>
      <p:ext uri="{BB962C8B-B14F-4D97-AF65-F5344CB8AC3E}">
        <p14:creationId xmlns:p14="http://schemas.microsoft.com/office/powerpoint/2010/main" val="122018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1778F24D-EB19-4AE0-B015-2BEA6D5224F2}" type="datetimeFigureOut">
              <a:rPr lang="en-US" smtClean="0"/>
              <a:pPr/>
              <a:t>12/17/2021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BFEBEB0A-9E3D-4B14-9782-E2AE3DA60D96}" type="slidenum">
              <a:rPr lang="en-US" smtClean="0"/>
              <a:pPr/>
              <a:t>‹Nº›</a:t>
            </a:fld>
            <a:endParaRPr lang="en-US"/>
          </a:p>
        </p:txBody>
      </p:sp>
    </p:spTree>
    <p:extLst>
      <p:ext uri="{BB962C8B-B14F-4D97-AF65-F5344CB8AC3E}">
        <p14:creationId xmlns:p14="http://schemas.microsoft.com/office/powerpoint/2010/main" val="1752495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778F24D-EB19-4AE0-B015-2BEA6D5224F2}" type="datetimeFigureOut">
              <a:rPr lang="en-US" smtClean="0"/>
              <a:pPr/>
              <a:t>12/17/2021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90D9BD3-E57B-4194-A545-2804EB95D970}" type="slidenum">
              <a:rPr lang="en-US" smtClean="0"/>
              <a:pPr/>
              <a:t>‹Nº›</a:t>
            </a:fld>
            <a:endParaRPr lang="en-US"/>
          </a:p>
        </p:txBody>
      </p:sp>
    </p:spTree>
    <p:extLst>
      <p:ext uri="{BB962C8B-B14F-4D97-AF65-F5344CB8AC3E}">
        <p14:creationId xmlns:p14="http://schemas.microsoft.com/office/powerpoint/2010/main" val="3781173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05979"/>
            <a:ext cx="2057400" cy="4388644"/>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05979"/>
            <a:ext cx="6019800" cy="4388644"/>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778F24D-EB19-4AE0-B015-2BEA6D5224F2}" type="datetimeFigureOut">
              <a:rPr lang="en-US" smtClean="0"/>
              <a:pPr/>
              <a:t>12/17/2021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90D9BD3-E57B-4194-A545-2804EB95D970}" type="slidenum">
              <a:rPr lang="en-US" smtClean="0"/>
              <a:pPr/>
              <a:t>‹Nº›</a:t>
            </a:fld>
            <a:endParaRPr lang="en-US"/>
          </a:p>
        </p:txBody>
      </p:sp>
    </p:spTree>
    <p:extLst>
      <p:ext uri="{BB962C8B-B14F-4D97-AF65-F5344CB8AC3E}">
        <p14:creationId xmlns:p14="http://schemas.microsoft.com/office/powerpoint/2010/main" val="3687635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1778F24D-EB19-4AE0-B015-2BEA6D5224F2}" type="datetimeFigureOut">
              <a:rPr lang="en-US" smtClean="0"/>
              <a:pPr/>
              <a:t>12/17/2021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90D9BD3-E57B-4194-A545-2804EB95D970}" type="slidenum">
              <a:rPr lang="en-US" smtClean="0"/>
              <a:pPr/>
              <a:t>‹Nº›</a:t>
            </a:fld>
            <a:endParaRPr lang="en-US"/>
          </a:p>
        </p:txBody>
      </p:sp>
    </p:spTree>
    <p:extLst>
      <p:ext uri="{BB962C8B-B14F-4D97-AF65-F5344CB8AC3E}">
        <p14:creationId xmlns:p14="http://schemas.microsoft.com/office/powerpoint/2010/main" val="330119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1778F24D-EB19-4AE0-B015-2BEA6D5224F2}" type="datetimeFigureOut">
              <a:rPr lang="en-US" smtClean="0"/>
              <a:pPr/>
              <a:t>12/17/2021</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190D9BD3-E57B-4194-A545-2804EB95D970}" type="slidenum">
              <a:rPr lang="en-US" smtClean="0"/>
              <a:pPr/>
              <a:t>‹Nº›</a:t>
            </a:fld>
            <a:endParaRPr lang="en-US"/>
          </a:p>
        </p:txBody>
      </p:sp>
    </p:spTree>
    <p:extLst>
      <p:ext uri="{BB962C8B-B14F-4D97-AF65-F5344CB8AC3E}">
        <p14:creationId xmlns:p14="http://schemas.microsoft.com/office/powerpoint/2010/main" val="3675769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1778F24D-EB19-4AE0-B015-2BEA6D5224F2}" type="datetimeFigureOut">
              <a:rPr lang="en-US" smtClean="0"/>
              <a:pPr/>
              <a:t>12/17/2021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90D9BD3-E57B-4194-A545-2804EB95D970}" type="slidenum">
              <a:rPr lang="en-US" smtClean="0"/>
              <a:pPr/>
              <a:t>‹Nº›</a:t>
            </a:fld>
            <a:endParaRPr lang="en-US"/>
          </a:p>
        </p:txBody>
      </p:sp>
    </p:spTree>
    <p:extLst>
      <p:ext uri="{BB962C8B-B14F-4D97-AF65-F5344CB8AC3E}">
        <p14:creationId xmlns:p14="http://schemas.microsoft.com/office/powerpoint/2010/main" val="191439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1778F24D-EB19-4AE0-B015-2BEA6D5224F2}" type="datetimeFigureOut">
              <a:rPr lang="en-US" smtClean="0"/>
              <a:pPr/>
              <a:t>12/17/2021</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190D9BD3-E57B-4194-A545-2804EB95D970}" type="slidenum">
              <a:rPr lang="en-US" smtClean="0"/>
              <a:pPr/>
              <a:t>‹Nº›</a:t>
            </a:fld>
            <a:endParaRPr lang="en-US"/>
          </a:p>
        </p:txBody>
      </p:sp>
    </p:spTree>
    <p:extLst>
      <p:ext uri="{BB962C8B-B14F-4D97-AF65-F5344CB8AC3E}">
        <p14:creationId xmlns:p14="http://schemas.microsoft.com/office/powerpoint/2010/main" val="328973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1778F24D-EB19-4AE0-B015-2BEA6D5224F2}" type="datetimeFigureOut">
              <a:rPr lang="en-US" smtClean="0"/>
              <a:pPr/>
              <a:t>12/17/2021</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190D9BD3-E57B-4194-A545-2804EB95D970}" type="slidenum">
              <a:rPr lang="en-US" smtClean="0"/>
              <a:pPr/>
              <a:t>‹Nº›</a:t>
            </a:fld>
            <a:endParaRPr lang="en-US"/>
          </a:p>
        </p:txBody>
      </p:sp>
    </p:spTree>
    <p:extLst>
      <p:ext uri="{BB962C8B-B14F-4D97-AF65-F5344CB8AC3E}">
        <p14:creationId xmlns:p14="http://schemas.microsoft.com/office/powerpoint/2010/main" val="2874886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778F24D-EB19-4AE0-B015-2BEA6D5224F2}" type="datetimeFigureOut">
              <a:rPr lang="en-US" smtClean="0"/>
              <a:pPr/>
              <a:t>12/17/2021</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190D9BD3-E57B-4194-A545-2804EB95D970}" type="slidenum">
              <a:rPr lang="en-US" smtClean="0"/>
              <a:pPr/>
              <a:t>‹Nº›</a:t>
            </a:fld>
            <a:endParaRPr lang="en-US"/>
          </a:p>
        </p:txBody>
      </p:sp>
    </p:spTree>
    <p:extLst>
      <p:ext uri="{BB962C8B-B14F-4D97-AF65-F5344CB8AC3E}">
        <p14:creationId xmlns:p14="http://schemas.microsoft.com/office/powerpoint/2010/main" val="595335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778F24D-EB19-4AE0-B015-2BEA6D5224F2}" type="datetimeFigureOut">
              <a:rPr lang="en-US" smtClean="0"/>
              <a:pPr/>
              <a:t>12/17/2021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90D9BD3-E57B-4194-A545-2804EB95D970}" type="slidenum">
              <a:rPr lang="en-US" smtClean="0"/>
              <a:pPr/>
              <a:t>‹Nº›</a:t>
            </a:fld>
            <a:endParaRPr lang="en-US"/>
          </a:p>
        </p:txBody>
      </p:sp>
    </p:spTree>
    <p:extLst>
      <p:ext uri="{BB962C8B-B14F-4D97-AF65-F5344CB8AC3E}">
        <p14:creationId xmlns:p14="http://schemas.microsoft.com/office/powerpoint/2010/main" val="336060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1778F24D-EB19-4AE0-B015-2BEA6D5224F2}" type="datetimeFigureOut">
              <a:rPr lang="en-US" smtClean="0"/>
              <a:pPr/>
              <a:t>12/17/2021</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190D9BD3-E57B-4194-A545-2804EB95D970}" type="slidenum">
              <a:rPr lang="en-US" smtClean="0"/>
              <a:pPr/>
              <a:t>‹Nº›</a:t>
            </a:fld>
            <a:endParaRPr lang="en-US"/>
          </a:p>
        </p:txBody>
      </p:sp>
    </p:spTree>
    <p:extLst>
      <p:ext uri="{BB962C8B-B14F-4D97-AF65-F5344CB8AC3E}">
        <p14:creationId xmlns:p14="http://schemas.microsoft.com/office/powerpoint/2010/main" val="3717190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778F24D-EB19-4AE0-B015-2BEA6D5224F2}" type="datetimeFigureOut">
              <a:rPr lang="en-US" smtClean="0"/>
              <a:pPr/>
              <a:t>12/17/2021</a:t>
            </a:fld>
            <a:endParaRPr lang="en-US"/>
          </a:p>
        </p:txBody>
      </p:sp>
      <p:sp>
        <p:nvSpPr>
          <p:cNvPr id="5" name="Marcador de pie de pá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90D9BD3-E57B-4194-A545-2804EB95D970}" type="slidenum">
              <a:rPr lang="en-US" smtClean="0"/>
              <a:pPr/>
              <a:t>‹Nº›</a:t>
            </a:fld>
            <a:endParaRPr lang="en-US"/>
          </a:p>
        </p:txBody>
      </p:sp>
    </p:spTree>
    <p:extLst>
      <p:ext uri="{BB962C8B-B14F-4D97-AF65-F5344CB8AC3E}">
        <p14:creationId xmlns:p14="http://schemas.microsoft.com/office/powerpoint/2010/main" val="1758638030"/>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calidad.ugr.es/areas/calidad-titulos/convocatoria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acredita@ugr.e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mailto:epcoordina@ugr.e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ector recto 7"/>
          <p:cNvCxnSpPr/>
          <p:nvPr/>
        </p:nvCxnSpPr>
        <p:spPr>
          <a:xfrm flipH="1">
            <a:off x="2052983" y="-65539"/>
            <a:ext cx="1" cy="5322111"/>
          </a:xfrm>
          <a:prstGeom prst="line">
            <a:avLst/>
          </a:prstGeom>
          <a:ln w="3175" cmpd="sng">
            <a:solidFill>
              <a:srgbClr val="FFFFFF"/>
            </a:solidFill>
          </a:ln>
          <a:effectLst/>
        </p:spPr>
        <p:style>
          <a:lnRef idx="2">
            <a:schemeClr val="accent1"/>
          </a:lnRef>
          <a:fillRef idx="0">
            <a:schemeClr val="accent1"/>
          </a:fillRef>
          <a:effectRef idx="1">
            <a:schemeClr val="accent1"/>
          </a:effectRef>
          <a:fontRef idx="minor">
            <a:schemeClr val="tx1"/>
          </a:fontRef>
        </p:style>
      </p:cxnSp>
      <p:sp>
        <p:nvSpPr>
          <p:cNvPr id="6" name="Text Box 3"/>
          <p:cNvSpPr txBox="1">
            <a:spLocks noChangeArrowheads="1"/>
          </p:cNvSpPr>
          <p:nvPr/>
        </p:nvSpPr>
        <p:spPr bwMode="auto">
          <a:xfrm>
            <a:off x="2180022" y="4248042"/>
            <a:ext cx="6494191" cy="307777"/>
          </a:xfrm>
          <a:prstGeom prst="rect">
            <a:avLst/>
          </a:prstGeom>
          <a:noFill/>
          <a:ln w="9525">
            <a:noFill/>
            <a:miter lim="800000"/>
            <a:headEnd/>
            <a:tailEnd/>
          </a:ln>
        </p:spPr>
        <p:txBody>
          <a:bodyPr wrap="square">
            <a:spAutoFit/>
          </a:bodyPr>
          <a:lstStyle/>
          <a:p>
            <a:pPr marL="342900" indent="-342900" algn="ctr">
              <a:spcBef>
                <a:spcPct val="50000"/>
              </a:spcBef>
            </a:pPr>
            <a:r>
              <a:rPr lang="es-ES" sz="1400" b="1" i="1" dirty="0">
                <a:latin typeface="Calibri" pitchFamily="34" charset="0"/>
              </a:rPr>
              <a:t>Vicerrectorado de Docencia </a:t>
            </a:r>
            <a:r>
              <a:rPr lang="es-ES" sz="1400" b="1" i="1" dirty="0" smtClean="0">
                <a:latin typeface="Calibri" pitchFamily="34" charset="0"/>
              </a:rPr>
              <a:t>| </a:t>
            </a:r>
            <a:r>
              <a:rPr lang="es-ES" sz="1400" b="1" i="1" dirty="0">
                <a:latin typeface="Calibri" pitchFamily="34" charset="0"/>
              </a:rPr>
              <a:t>Unidad de Calidad, </a:t>
            </a:r>
            <a:r>
              <a:rPr lang="es-ES" sz="1400" b="1" i="1" dirty="0" smtClean="0">
                <a:latin typeface="Calibri" pitchFamily="34" charset="0"/>
              </a:rPr>
              <a:t>Innovación Docente </a:t>
            </a:r>
            <a:r>
              <a:rPr lang="es-ES" sz="1400" b="1" i="1" dirty="0">
                <a:latin typeface="Calibri" pitchFamily="34" charset="0"/>
              </a:rPr>
              <a:t>y </a:t>
            </a:r>
            <a:r>
              <a:rPr lang="es-ES" sz="1400" b="1" i="1" dirty="0" smtClean="0">
                <a:latin typeface="Calibri" pitchFamily="34" charset="0"/>
              </a:rPr>
              <a:t>Prospectiva</a:t>
            </a:r>
            <a:endParaRPr lang="es-ES" sz="1400" b="1" i="1" dirty="0">
              <a:latin typeface="Calibri" pitchFamily="34" charset="0"/>
            </a:endParaRPr>
          </a:p>
        </p:txBody>
      </p:sp>
      <p:sp>
        <p:nvSpPr>
          <p:cNvPr id="10" name="Line 4"/>
          <p:cNvSpPr>
            <a:spLocks noChangeShapeType="1"/>
          </p:cNvSpPr>
          <p:nvPr/>
        </p:nvSpPr>
        <p:spPr bwMode="auto">
          <a:xfrm flipH="1">
            <a:off x="387976" y="3256357"/>
            <a:ext cx="8470274" cy="0"/>
          </a:xfrm>
          <a:prstGeom prst="line">
            <a:avLst/>
          </a:prstGeom>
          <a:noFill/>
          <a:ln w="76200">
            <a:solidFill>
              <a:schemeClr val="accent5">
                <a:lumMod val="60000"/>
                <a:lumOff val="40000"/>
              </a:schemeClr>
            </a:solidFill>
            <a:round/>
            <a:headEnd/>
            <a:tailEnd/>
          </a:ln>
        </p:spPr>
        <p:txBody>
          <a:bodyPr/>
          <a:lstStyle/>
          <a:p>
            <a:endParaRPr lang="es-ES"/>
          </a:p>
        </p:txBody>
      </p:sp>
      <p:sp>
        <p:nvSpPr>
          <p:cNvPr id="11" name="4 Rectángulo"/>
          <p:cNvSpPr>
            <a:spLocks noChangeArrowheads="1"/>
          </p:cNvSpPr>
          <p:nvPr/>
        </p:nvSpPr>
        <p:spPr bwMode="auto">
          <a:xfrm>
            <a:off x="498088" y="784225"/>
            <a:ext cx="8218412" cy="1384995"/>
          </a:xfrm>
          <a:prstGeom prst="rect">
            <a:avLst/>
          </a:prstGeom>
          <a:solidFill>
            <a:schemeClr val="accent5">
              <a:lumMod val="40000"/>
              <a:lumOff val="60000"/>
            </a:schemeClr>
          </a:solidFill>
          <a:ln w="9525">
            <a:noFill/>
            <a:miter lim="800000"/>
            <a:headEnd/>
            <a:tailEnd/>
          </a:ln>
        </p:spPr>
        <p:txBody>
          <a:bodyPr wrap="square">
            <a:spAutoFit/>
          </a:bodyPr>
          <a:lstStyle/>
          <a:p>
            <a:pPr algn="ctr"/>
            <a:r>
              <a:rPr lang="es-ES" sz="2800" b="1" i="1" dirty="0">
                <a:latin typeface="Calibri" pitchFamily="34" charset="0"/>
              </a:rPr>
              <a:t>RENOVACIÓN DE LA ACREDITACIÓN DE LOS </a:t>
            </a:r>
            <a:r>
              <a:rPr lang="es-ES" sz="2800" b="1" i="1" dirty="0" smtClean="0">
                <a:latin typeface="Calibri" pitchFamily="34" charset="0"/>
              </a:rPr>
              <a:t>TÍTULOS OFICIALES DE </a:t>
            </a:r>
            <a:r>
              <a:rPr lang="es-ES" sz="2800" b="1" i="1" dirty="0">
                <a:latin typeface="Calibri" pitchFamily="34" charset="0"/>
              </a:rPr>
              <a:t>LA UGR </a:t>
            </a:r>
            <a:endParaRPr lang="es-ES" sz="2800" b="1" i="1" dirty="0" smtClean="0">
              <a:latin typeface="Calibri" pitchFamily="34" charset="0"/>
            </a:endParaRPr>
          </a:p>
          <a:p>
            <a:pPr algn="ctr"/>
            <a:r>
              <a:rPr lang="es-ES" sz="2800" b="1" i="1" dirty="0" smtClean="0">
                <a:latin typeface="Calibri" pitchFamily="34" charset="0"/>
              </a:rPr>
              <a:t>CONVOCATORA 2021/2022</a:t>
            </a:r>
            <a:endParaRPr lang="es-ES" sz="2800" dirty="0">
              <a:latin typeface="Calibri" pitchFamily="34" charset="0"/>
            </a:endParaRPr>
          </a:p>
        </p:txBody>
      </p:sp>
      <p:sp>
        <p:nvSpPr>
          <p:cNvPr id="13" name="6 Rectángulo"/>
          <p:cNvSpPr>
            <a:spLocks noChangeArrowheads="1"/>
          </p:cNvSpPr>
          <p:nvPr/>
        </p:nvSpPr>
        <p:spPr bwMode="auto">
          <a:xfrm>
            <a:off x="498088" y="2563194"/>
            <a:ext cx="8572274" cy="400110"/>
          </a:xfrm>
          <a:prstGeom prst="rect">
            <a:avLst/>
          </a:prstGeom>
          <a:noFill/>
          <a:ln w="9525">
            <a:noFill/>
            <a:miter lim="800000"/>
            <a:headEnd/>
            <a:tailEnd/>
          </a:ln>
        </p:spPr>
        <p:txBody>
          <a:bodyPr wrap="square">
            <a:spAutoFit/>
          </a:bodyPr>
          <a:lstStyle/>
          <a:p>
            <a:pPr algn="ctr"/>
            <a:r>
              <a:rPr lang="es-ES" sz="2000" b="1" i="1" dirty="0">
                <a:latin typeface="Calibri" pitchFamily="34" charset="0"/>
              </a:rPr>
              <a:t>FASE 2.  Evaluación Externa (DEVA</a:t>
            </a:r>
            <a:r>
              <a:rPr lang="es-ES" sz="2000" b="1" i="1" dirty="0" smtClean="0">
                <a:latin typeface="Calibri" pitchFamily="34" charset="0"/>
              </a:rPr>
              <a:t>)</a:t>
            </a:r>
            <a:endParaRPr lang="es-ES" sz="2000" b="1" i="1" dirty="0">
              <a:latin typeface="Calibri" pitchFamily="34" charset="0"/>
            </a:endParaRPr>
          </a:p>
        </p:txBody>
      </p:sp>
      <p:pic>
        <p:nvPicPr>
          <p:cNvPr id="12" name="0 Imagen"/>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05182" y="3453517"/>
            <a:ext cx="2925316" cy="862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3"/>
          <p:cNvSpPr txBox="1">
            <a:spLocks noChangeArrowheads="1"/>
          </p:cNvSpPr>
          <p:nvPr/>
        </p:nvSpPr>
        <p:spPr bwMode="auto">
          <a:xfrm>
            <a:off x="2208521" y="4632636"/>
            <a:ext cx="6494191" cy="276999"/>
          </a:xfrm>
          <a:prstGeom prst="rect">
            <a:avLst/>
          </a:prstGeom>
          <a:noFill/>
          <a:ln w="9525">
            <a:noFill/>
            <a:miter lim="800000"/>
            <a:headEnd/>
            <a:tailEnd/>
          </a:ln>
        </p:spPr>
        <p:txBody>
          <a:bodyPr wrap="square">
            <a:spAutoFit/>
          </a:bodyPr>
          <a:lstStyle/>
          <a:p>
            <a:pPr marL="342900" indent="-342900" algn="r">
              <a:spcBef>
                <a:spcPct val="50000"/>
              </a:spcBef>
            </a:pPr>
            <a:r>
              <a:rPr lang="es-ES" sz="1200" b="1" i="1" dirty="0" smtClean="0">
                <a:latin typeface="Calibri" pitchFamily="34" charset="0"/>
              </a:rPr>
              <a:t>17 de diciembre de 2021</a:t>
            </a:r>
            <a:endParaRPr lang="es-ES" sz="1200" b="1" i="1" dirty="0">
              <a:latin typeface="Calibri" pitchFamily="34" charset="0"/>
            </a:endParaRPr>
          </a:p>
        </p:txBody>
      </p:sp>
    </p:spTree>
    <p:extLst>
      <p:ext uri="{BB962C8B-B14F-4D97-AF65-F5344CB8AC3E}">
        <p14:creationId xmlns:p14="http://schemas.microsoft.com/office/powerpoint/2010/main" val="326300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453484" y="230599"/>
            <a:ext cx="8168057" cy="830997"/>
          </a:xfrm>
          <a:prstGeom prst="rect">
            <a:avLst/>
          </a:prstGeom>
          <a:solidFill>
            <a:schemeClr val="accent5">
              <a:lumMod val="50000"/>
            </a:schemeClr>
          </a:solidFill>
          <a:ln w="9525">
            <a:noFill/>
            <a:miter lim="800000"/>
            <a:headEnd/>
            <a:tailEnd/>
          </a:ln>
        </p:spPr>
        <p:txBody>
          <a:bodyPr wrap="square">
            <a:spAutoFit/>
          </a:bodyPr>
          <a:lstStyle/>
          <a:p>
            <a:pPr algn="just"/>
            <a:r>
              <a:rPr lang="es-ES" sz="2400" b="1" i="1" dirty="0" smtClean="0">
                <a:solidFill>
                  <a:schemeClr val="bg1"/>
                </a:solidFill>
                <a:latin typeface="Calibri" pitchFamily="34" charset="0"/>
              </a:rPr>
              <a:t>Fase 2. Evaluación externa: DUDAS Y CONSULTAS SOBRE EL PROCESO</a:t>
            </a:r>
            <a:endParaRPr lang="es-ES" sz="2400" b="1" i="1" dirty="0">
              <a:solidFill>
                <a:schemeClr val="bg1"/>
              </a:solidFill>
              <a:latin typeface="Calibri" pitchFamily="34" charset="0"/>
            </a:endParaRPr>
          </a:p>
        </p:txBody>
      </p:sp>
      <p:sp>
        <p:nvSpPr>
          <p:cNvPr id="2" name="CuadroTexto 1"/>
          <p:cNvSpPr txBox="1"/>
          <p:nvPr/>
        </p:nvSpPr>
        <p:spPr>
          <a:xfrm>
            <a:off x="1315844" y="1230174"/>
            <a:ext cx="6319023" cy="677108"/>
          </a:xfrm>
          <a:prstGeom prst="rect">
            <a:avLst/>
          </a:prstGeom>
          <a:solidFill>
            <a:schemeClr val="accent5">
              <a:lumMod val="40000"/>
              <a:lumOff val="60000"/>
            </a:schemeClr>
          </a:solidFill>
        </p:spPr>
        <p:txBody>
          <a:bodyPr wrap="square" rtlCol="0">
            <a:spAutoFit/>
          </a:bodyPr>
          <a:lstStyle/>
          <a:p>
            <a:pPr>
              <a:buClr>
                <a:schemeClr val="accent5">
                  <a:lumMod val="50000"/>
                </a:schemeClr>
              </a:buClr>
            </a:pPr>
            <a:r>
              <a:rPr lang="es-ES" dirty="0" smtClean="0"/>
              <a:t>Estamos a vuestra disposición para cualquier duda o consulta en: </a:t>
            </a:r>
            <a:r>
              <a:rPr lang="es-ES" sz="2000" dirty="0" smtClean="0"/>
              <a:t>acredita@ugr.es</a:t>
            </a:r>
            <a:endParaRPr lang="es-ES" sz="2000" dirty="0"/>
          </a:p>
        </p:txBody>
      </p:sp>
      <p:sp>
        <p:nvSpPr>
          <p:cNvPr id="9" name="CuadroTexto 8"/>
          <p:cNvSpPr txBox="1"/>
          <p:nvPr/>
        </p:nvSpPr>
        <p:spPr>
          <a:xfrm>
            <a:off x="1315844" y="2594340"/>
            <a:ext cx="6319023" cy="369332"/>
          </a:xfrm>
          <a:prstGeom prst="rect">
            <a:avLst/>
          </a:prstGeom>
          <a:solidFill>
            <a:schemeClr val="bg1"/>
          </a:solidFill>
        </p:spPr>
        <p:txBody>
          <a:bodyPr wrap="square" rtlCol="0">
            <a:spAutoFit/>
          </a:bodyPr>
          <a:lstStyle/>
          <a:p>
            <a:pPr algn="ctr">
              <a:buClr>
                <a:schemeClr val="accent5">
                  <a:lumMod val="50000"/>
                </a:schemeClr>
              </a:buClr>
            </a:pPr>
            <a:r>
              <a:rPr lang="es-ES" b="1" dirty="0" smtClean="0">
                <a:solidFill>
                  <a:schemeClr val="accent5">
                    <a:lumMod val="50000"/>
                  </a:schemeClr>
                </a:solidFill>
              </a:rPr>
              <a:t>MUCHAS GRACIAS POR VUESTRA ATENCIÓN</a:t>
            </a:r>
            <a:endParaRPr lang="es-ES" sz="2000" b="1" dirty="0">
              <a:solidFill>
                <a:schemeClr val="accent5">
                  <a:lumMod val="50000"/>
                </a:schemeClr>
              </a:solidFill>
            </a:endParaRPr>
          </a:p>
        </p:txBody>
      </p:sp>
    </p:spTree>
    <p:extLst>
      <p:ext uri="{BB962C8B-B14F-4D97-AF65-F5344CB8AC3E}">
        <p14:creationId xmlns:p14="http://schemas.microsoft.com/office/powerpoint/2010/main" val="3141251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0"/>
          <p:cNvSpPr>
            <a:spLocks noChangeArrowheads="1"/>
          </p:cNvSpPr>
          <p:nvPr/>
        </p:nvSpPr>
        <p:spPr bwMode="auto">
          <a:xfrm>
            <a:off x="522460" y="1290061"/>
            <a:ext cx="8279570" cy="3416320"/>
          </a:xfrm>
          <a:prstGeom prst="rect">
            <a:avLst/>
          </a:prstGeom>
          <a:solidFill>
            <a:schemeClr val="accent5">
              <a:lumMod val="60000"/>
              <a:lumOff val="40000"/>
            </a:schemeClr>
          </a:solidFill>
          <a:ln w="9525">
            <a:noFill/>
            <a:miter lim="800000"/>
            <a:headEnd/>
            <a:tailEnd/>
          </a:ln>
        </p:spPr>
        <p:txBody>
          <a:bodyPr wrap="square">
            <a:spAutoFit/>
          </a:bodyPr>
          <a:lstStyle/>
          <a:p>
            <a:pPr algn="just">
              <a:defRPr/>
            </a:pPr>
            <a:r>
              <a:rPr lang="es-ES" b="1" i="1" dirty="0">
                <a:latin typeface="Calibri" pitchFamily="34" charset="0"/>
              </a:rPr>
              <a:t>FASE 1.</a:t>
            </a:r>
            <a:r>
              <a:rPr lang="es-ES" b="1" i="1" dirty="0">
                <a:effectLst>
                  <a:outerShdw blurRad="38100" dist="38100" dir="2700000" algn="tl">
                    <a:srgbClr val="C0C0C0"/>
                  </a:outerShdw>
                </a:effectLst>
                <a:latin typeface="Calibri" pitchFamily="34" charset="0"/>
              </a:rPr>
              <a:t>  </a:t>
            </a:r>
            <a:r>
              <a:rPr lang="es-ES" b="1" i="1" dirty="0">
                <a:latin typeface="Calibri" pitchFamily="34" charset="0"/>
              </a:rPr>
              <a:t>Elaboración AUTOINFORME de Renovación de la Acreditación y  LISTADO DE EVIDENCIAS</a:t>
            </a:r>
          </a:p>
          <a:p>
            <a:pPr algn="just">
              <a:defRPr/>
            </a:pPr>
            <a:endParaRPr lang="es-ES" b="1" i="1" dirty="0">
              <a:latin typeface="Calibri" pitchFamily="34" charset="0"/>
            </a:endParaRPr>
          </a:p>
          <a:p>
            <a:pPr algn="just">
              <a:defRPr/>
            </a:pPr>
            <a:r>
              <a:rPr lang="es-ES" b="1" i="1" u="sng" dirty="0">
                <a:latin typeface="Calibri" pitchFamily="34" charset="0"/>
              </a:rPr>
              <a:t>FASE 2.  Evaluación Externa (DEVA): Web, trayectoria mostrada en los autoinformes  y visita de una  Comisión de Evaluación Externa </a:t>
            </a:r>
          </a:p>
          <a:p>
            <a:pPr algn="just">
              <a:defRPr/>
            </a:pPr>
            <a:endParaRPr lang="es-ES" b="1" i="1" dirty="0">
              <a:latin typeface="Calibri" pitchFamily="34" charset="0"/>
            </a:endParaRPr>
          </a:p>
          <a:p>
            <a:pPr algn="just">
              <a:defRPr/>
            </a:pPr>
            <a:r>
              <a:rPr lang="es-ES" b="1" i="1" dirty="0">
                <a:latin typeface="Calibri" pitchFamily="34" charset="0"/>
              </a:rPr>
              <a:t>FASE 3. Emisión Informe de Renovación (DEVA):</a:t>
            </a:r>
          </a:p>
          <a:p>
            <a:pPr algn="just">
              <a:defRPr/>
            </a:pPr>
            <a:r>
              <a:rPr lang="es-ES" b="1" i="1" dirty="0">
                <a:latin typeface="Calibri" pitchFamily="34" charset="0"/>
              </a:rPr>
              <a:t>	- Informe Preliminar (recomendaciones/modificaciones)</a:t>
            </a:r>
          </a:p>
          <a:p>
            <a:pPr algn="just">
              <a:defRPr/>
            </a:pPr>
            <a:r>
              <a:rPr lang="es-ES" b="1" i="1" dirty="0">
                <a:latin typeface="Calibri" pitchFamily="34" charset="0"/>
              </a:rPr>
              <a:t>	- Respuesta UGR</a:t>
            </a:r>
          </a:p>
          <a:p>
            <a:pPr algn="just">
              <a:defRPr/>
            </a:pPr>
            <a:r>
              <a:rPr lang="es-ES" b="1" i="1" dirty="0">
                <a:latin typeface="Calibri" pitchFamily="34" charset="0"/>
              </a:rPr>
              <a:t>	- Informe Final (Aspectos de especial seguimiento) </a:t>
            </a:r>
            <a:endParaRPr lang="es-ES" b="1" dirty="0">
              <a:latin typeface="Calibri" pitchFamily="34" charset="0"/>
            </a:endParaRPr>
          </a:p>
          <a:p>
            <a:pPr algn="just">
              <a:defRPr/>
            </a:pPr>
            <a:endParaRPr lang="es-ES" b="1" i="1" dirty="0">
              <a:latin typeface="Calibri" pitchFamily="34" charset="0"/>
            </a:endParaRPr>
          </a:p>
          <a:p>
            <a:pPr algn="just">
              <a:defRPr/>
            </a:pPr>
            <a:r>
              <a:rPr lang="es-ES" b="1" i="1" dirty="0">
                <a:latin typeface="Calibri" pitchFamily="34" charset="0"/>
              </a:rPr>
              <a:t> </a:t>
            </a:r>
          </a:p>
        </p:txBody>
      </p:sp>
      <p:sp>
        <p:nvSpPr>
          <p:cNvPr id="11" name="Text Box 7"/>
          <p:cNvSpPr txBox="1">
            <a:spLocks noChangeArrowheads="1"/>
          </p:cNvSpPr>
          <p:nvPr/>
        </p:nvSpPr>
        <p:spPr bwMode="auto">
          <a:xfrm>
            <a:off x="522460" y="189928"/>
            <a:ext cx="8168057" cy="461665"/>
          </a:xfrm>
          <a:prstGeom prst="rect">
            <a:avLst/>
          </a:prstGeom>
          <a:solidFill>
            <a:schemeClr val="accent5">
              <a:lumMod val="50000"/>
            </a:schemeClr>
          </a:solidFill>
          <a:ln w="9525">
            <a:noFill/>
            <a:miter lim="800000"/>
            <a:headEnd/>
            <a:tailEnd/>
          </a:ln>
        </p:spPr>
        <p:txBody>
          <a:bodyPr wrap="square">
            <a:spAutoFit/>
          </a:bodyPr>
          <a:lstStyle/>
          <a:p>
            <a:pPr>
              <a:spcBef>
                <a:spcPct val="50000"/>
              </a:spcBef>
            </a:pPr>
            <a:r>
              <a:rPr lang="es-ES" sz="2400" b="1" i="1" dirty="0" smtClean="0">
                <a:solidFill>
                  <a:schemeClr val="bg1"/>
                </a:solidFill>
                <a:latin typeface="Calibri" pitchFamily="34" charset="0"/>
              </a:rPr>
              <a:t>FASES DEL PROCESO</a:t>
            </a:r>
            <a:endParaRPr lang="es-ES" sz="2400" b="1" i="1" dirty="0">
              <a:solidFill>
                <a:schemeClr val="bg1"/>
              </a:solidFill>
              <a:latin typeface="Calibri" pitchFamily="34" charset="0"/>
            </a:endParaRPr>
          </a:p>
        </p:txBody>
      </p:sp>
    </p:spTree>
    <p:extLst>
      <p:ext uri="{BB962C8B-B14F-4D97-AF65-F5344CB8AC3E}">
        <p14:creationId xmlns:p14="http://schemas.microsoft.com/office/powerpoint/2010/main" val="370783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528859" y="898801"/>
            <a:ext cx="7783550" cy="2031325"/>
          </a:xfrm>
          <a:prstGeom prst="rect">
            <a:avLst/>
          </a:prstGeom>
          <a:solidFill>
            <a:schemeClr val="accent5">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s-ES" dirty="0" smtClean="0">
                <a:solidFill>
                  <a:schemeClr val="tx1"/>
                </a:solidFill>
              </a:rPr>
              <a:t>La DEVA ha comunicado a la UGR: </a:t>
            </a:r>
          </a:p>
          <a:p>
            <a:pPr marL="285750" indent="-285750" algn="just">
              <a:buFont typeface="Arial" panose="020B0604020202020204" pitchFamily="34" charset="0"/>
              <a:buChar char="•"/>
            </a:pPr>
            <a:r>
              <a:rPr lang="es-ES" dirty="0" smtClean="0">
                <a:solidFill>
                  <a:schemeClr val="tx1"/>
                </a:solidFill>
              </a:rPr>
              <a:t>Programas de visitas de las audiencias</a:t>
            </a:r>
          </a:p>
          <a:p>
            <a:pPr marL="285750" indent="-285750" algn="just">
              <a:buFont typeface="Arial" panose="020B0604020202020204" pitchFamily="34" charset="0"/>
              <a:buChar char="•"/>
            </a:pPr>
            <a:r>
              <a:rPr lang="es-ES" dirty="0" smtClean="0">
                <a:solidFill>
                  <a:schemeClr val="tx1"/>
                </a:solidFill>
              </a:rPr>
              <a:t>Instrucciones para gestionar las visitas virtuales</a:t>
            </a:r>
          </a:p>
          <a:p>
            <a:pPr marL="285750" indent="-285750" algn="just">
              <a:buFont typeface="Arial" panose="020B0604020202020204" pitchFamily="34" charset="0"/>
              <a:buChar char="•"/>
            </a:pPr>
            <a:r>
              <a:rPr lang="es-ES" dirty="0" smtClean="0">
                <a:solidFill>
                  <a:schemeClr val="tx1"/>
                </a:solidFill>
              </a:rPr>
              <a:t>Modelo comunicación de participantes</a:t>
            </a:r>
          </a:p>
          <a:p>
            <a:pPr marL="285750" indent="-285750" algn="just">
              <a:buFont typeface="Arial" panose="020B0604020202020204" pitchFamily="34" charset="0"/>
              <a:buChar char="•"/>
            </a:pPr>
            <a:r>
              <a:rPr lang="es-ES" dirty="0" smtClean="0">
                <a:solidFill>
                  <a:schemeClr val="tx1"/>
                </a:solidFill>
              </a:rPr>
              <a:t>Uso de aplicación “Cisco </a:t>
            </a:r>
            <a:r>
              <a:rPr lang="es-ES" dirty="0" err="1" smtClean="0">
                <a:solidFill>
                  <a:schemeClr val="tx1"/>
                </a:solidFill>
              </a:rPr>
              <a:t>Webex</a:t>
            </a:r>
            <a:r>
              <a:rPr lang="es-ES" dirty="0" smtClean="0">
                <a:solidFill>
                  <a:schemeClr val="tx1"/>
                </a:solidFill>
              </a:rPr>
              <a:t>” para el desarrollo de las audiencias.</a:t>
            </a:r>
          </a:p>
          <a:p>
            <a:pPr marL="285750" indent="-285750" algn="just">
              <a:buFont typeface="Arial" panose="020B0604020202020204" pitchFamily="34" charset="0"/>
              <a:buChar char="•"/>
            </a:pPr>
            <a:endParaRPr lang="es-ES" dirty="0">
              <a:solidFill>
                <a:schemeClr val="tx1"/>
              </a:solidFill>
            </a:endParaRPr>
          </a:p>
          <a:p>
            <a:pPr algn="just"/>
            <a:r>
              <a:rPr lang="es-ES" dirty="0" smtClean="0">
                <a:solidFill>
                  <a:schemeClr val="tx1"/>
                </a:solidFill>
              </a:rPr>
              <a:t>Toda esta información está pública y disponible en la web de la UCIP: </a:t>
            </a:r>
            <a:r>
              <a:rPr lang="es-ES" dirty="0" smtClean="0">
                <a:solidFill>
                  <a:schemeClr val="tx1"/>
                </a:solidFill>
                <a:hlinkClick r:id="rId3"/>
              </a:rPr>
              <a:t>Enlace</a:t>
            </a:r>
            <a:endParaRPr lang="es-ES" dirty="0" smtClean="0">
              <a:solidFill>
                <a:schemeClr val="tx1"/>
              </a:solidFill>
            </a:endParaRPr>
          </a:p>
        </p:txBody>
      </p:sp>
      <p:sp>
        <p:nvSpPr>
          <p:cNvPr id="8" name="Text Box 7"/>
          <p:cNvSpPr txBox="1">
            <a:spLocks noChangeArrowheads="1"/>
          </p:cNvSpPr>
          <p:nvPr/>
        </p:nvSpPr>
        <p:spPr bwMode="auto">
          <a:xfrm>
            <a:off x="528859" y="263213"/>
            <a:ext cx="8168057" cy="461665"/>
          </a:xfrm>
          <a:prstGeom prst="rect">
            <a:avLst/>
          </a:prstGeom>
          <a:solidFill>
            <a:schemeClr val="accent5">
              <a:lumMod val="50000"/>
            </a:schemeClr>
          </a:solidFill>
          <a:ln w="9525">
            <a:noFill/>
            <a:miter lim="800000"/>
            <a:headEnd/>
            <a:tailEnd/>
          </a:ln>
        </p:spPr>
        <p:txBody>
          <a:bodyPr wrap="square">
            <a:spAutoFit/>
          </a:bodyPr>
          <a:lstStyle/>
          <a:p>
            <a:pPr algn="just"/>
            <a:r>
              <a:rPr lang="es-ES" sz="2400" b="1" i="1" dirty="0" smtClean="0">
                <a:solidFill>
                  <a:schemeClr val="bg1"/>
                </a:solidFill>
                <a:latin typeface="Calibri" pitchFamily="34" charset="0"/>
              </a:rPr>
              <a:t>Fase 2. Evaluación externa</a:t>
            </a:r>
            <a:endParaRPr lang="es-ES" sz="2400" b="1" i="1" dirty="0">
              <a:solidFill>
                <a:schemeClr val="bg1"/>
              </a:solidFill>
              <a:latin typeface="Calibri" pitchFamily="34" charset="0"/>
            </a:endParaRPr>
          </a:p>
        </p:txBody>
      </p:sp>
    </p:spTree>
    <p:extLst>
      <p:ext uri="{BB962C8B-B14F-4D97-AF65-F5344CB8AC3E}">
        <p14:creationId xmlns:p14="http://schemas.microsoft.com/office/powerpoint/2010/main" val="208279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453484" y="230599"/>
            <a:ext cx="8168057" cy="461665"/>
          </a:xfrm>
          <a:prstGeom prst="rect">
            <a:avLst/>
          </a:prstGeom>
          <a:solidFill>
            <a:schemeClr val="accent5">
              <a:lumMod val="50000"/>
            </a:schemeClr>
          </a:solidFill>
          <a:ln w="9525">
            <a:noFill/>
            <a:miter lim="800000"/>
            <a:headEnd/>
            <a:tailEnd/>
          </a:ln>
        </p:spPr>
        <p:txBody>
          <a:bodyPr wrap="square">
            <a:spAutoFit/>
          </a:bodyPr>
          <a:lstStyle/>
          <a:p>
            <a:pPr algn="just"/>
            <a:r>
              <a:rPr lang="es-ES" sz="2400" b="1" i="1" dirty="0" smtClean="0">
                <a:solidFill>
                  <a:schemeClr val="bg1"/>
                </a:solidFill>
                <a:latin typeface="Calibri" pitchFamily="34" charset="0"/>
              </a:rPr>
              <a:t>Fase 2. Evaluación externa: SELECCIÓN DE ASISTENTES </a:t>
            </a:r>
            <a:endParaRPr lang="es-ES" sz="2400" b="1" i="1" dirty="0">
              <a:solidFill>
                <a:schemeClr val="bg1"/>
              </a:solidFill>
              <a:latin typeface="Calibri" pitchFamily="34" charset="0"/>
            </a:endParaRPr>
          </a:p>
        </p:txBody>
      </p:sp>
      <p:sp>
        <p:nvSpPr>
          <p:cNvPr id="2" name="CuadroTexto 1"/>
          <p:cNvSpPr txBox="1"/>
          <p:nvPr/>
        </p:nvSpPr>
        <p:spPr>
          <a:xfrm>
            <a:off x="446045" y="755905"/>
            <a:ext cx="8160623" cy="3785652"/>
          </a:xfrm>
          <a:prstGeom prst="rect">
            <a:avLst/>
          </a:prstGeom>
          <a:solidFill>
            <a:schemeClr val="accent5">
              <a:lumMod val="40000"/>
              <a:lumOff val="60000"/>
            </a:schemeClr>
          </a:solidFill>
        </p:spPr>
        <p:txBody>
          <a:bodyPr wrap="square" rtlCol="0">
            <a:spAutoFit/>
          </a:bodyPr>
          <a:lstStyle/>
          <a:p>
            <a:pPr marL="285750" indent="-285750" algn="just">
              <a:buFont typeface="Wingdings" panose="05000000000000000000" pitchFamily="2" charset="2"/>
              <a:buChar char="Ø"/>
            </a:pPr>
            <a:r>
              <a:rPr lang="es-ES" sz="1600" b="1" i="1" dirty="0">
                <a:solidFill>
                  <a:schemeClr val="accent5">
                    <a:lumMod val="50000"/>
                  </a:schemeClr>
                </a:solidFill>
                <a:latin typeface="Calibri" pitchFamily="34" charset="0"/>
              </a:rPr>
              <a:t>REPRESENTANTES INSTITUCIONALES: </a:t>
            </a:r>
            <a:r>
              <a:rPr lang="es-ES" sz="1600" u="sng" dirty="0" smtClean="0"/>
              <a:t>La </a:t>
            </a:r>
            <a:r>
              <a:rPr lang="es-ES" sz="1600" u="sng" dirty="0"/>
              <a:t>UCIP os comunicará que representante institucional asistirá a cada visita</a:t>
            </a:r>
            <a:r>
              <a:rPr lang="es-ES" sz="1600" u="sng" dirty="0" smtClean="0"/>
              <a:t>.</a:t>
            </a:r>
          </a:p>
          <a:p>
            <a:pPr marL="285750" indent="-285750" algn="just">
              <a:buFont typeface="Wingdings" panose="05000000000000000000" pitchFamily="2" charset="2"/>
              <a:buChar char="Ø"/>
            </a:pPr>
            <a:r>
              <a:rPr lang="es-ES" sz="1600" b="1" i="1" dirty="0" smtClean="0">
                <a:solidFill>
                  <a:schemeClr val="accent5">
                    <a:lumMod val="50000"/>
                  </a:schemeClr>
                </a:solidFill>
                <a:latin typeface="Calibri" pitchFamily="34" charset="0"/>
              </a:rPr>
              <a:t>REPRESENTANTES </a:t>
            </a:r>
            <a:r>
              <a:rPr lang="es-ES" sz="1600" b="1" i="1" dirty="0">
                <a:solidFill>
                  <a:schemeClr val="accent5">
                    <a:lumMod val="50000"/>
                  </a:schemeClr>
                </a:solidFill>
                <a:latin typeface="Calibri" pitchFamily="34" charset="0"/>
              </a:rPr>
              <a:t>DEL TÍTULO: </a:t>
            </a:r>
            <a:r>
              <a:rPr lang="es-ES" sz="1600" dirty="0"/>
              <a:t>Miembros del equipo directivo del centro y coordinadores o coordinadoras de los títulos implicados. </a:t>
            </a:r>
            <a:endParaRPr lang="es-ES" sz="1600" dirty="0" smtClean="0"/>
          </a:p>
          <a:p>
            <a:pPr marL="285750" indent="-285750" algn="just">
              <a:buFont typeface="Wingdings" panose="05000000000000000000" pitchFamily="2" charset="2"/>
              <a:buChar char="Ø"/>
            </a:pPr>
            <a:r>
              <a:rPr lang="es-ES" sz="1600" b="1" i="1" dirty="0" smtClean="0">
                <a:solidFill>
                  <a:schemeClr val="accent5">
                    <a:lumMod val="50000"/>
                  </a:schemeClr>
                </a:solidFill>
                <a:latin typeface="Calibri" pitchFamily="34" charset="0"/>
              </a:rPr>
              <a:t>PROFESORADO</a:t>
            </a:r>
            <a:r>
              <a:rPr lang="es-ES" sz="1600" b="1" i="1" dirty="0">
                <a:solidFill>
                  <a:schemeClr val="accent5">
                    <a:lumMod val="50000"/>
                  </a:schemeClr>
                </a:solidFill>
                <a:latin typeface="Calibri" pitchFamily="34" charset="0"/>
              </a:rPr>
              <a:t>: </a:t>
            </a:r>
            <a:r>
              <a:rPr lang="es-ES" sz="1600" dirty="0"/>
              <a:t>Profesores o profesoras que impartan docencia en los diferentes cursos, representantes de los departamentos con más docencia en el título, coordinadores o coordinadoras de asignaturas, de prácticas, de movilidad… </a:t>
            </a:r>
            <a:r>
              <a:rPr lang="es-ES" sz="1600" u="sng" dirty="0"/>
              <a:t>Se debe evitar que los asistentes tengan cargos académicos</a:t>
            </a:r>
            <a:r>
              <a:rPr lang="es-ES" sz="1600" u="sng" dirty="0" smtClean="0"/>
              <a:t>.</a:t>
            </a:r>
          </a:p>
          <a:p>
            <a:pPr marL="285750" indent="-285750" algn="just">
              <a:buFont typeface="Wingdings" panose="05000000000000000000" pitchFamily="2" charset="2"/>
              <a:buChar char="Ø"/>
            </a:pPr>
            <a:r>
              <a:rPr lang="es-ES" sz="1600" b="1" i="1" dirty="0" smtClean="0">
                <a:solidFill>
                  <a:schemeClr val="accent5">
                    <a:lumMod val="50000"/>
                  </a:schemeClr>
                </a:solidFill>
                <a:latin typeface="Calibri" pitchFamily="34" charset="0"/>
              </a:rPr>
              <a:t>PERSONAS </a:t>
            </a:r>
            <a:r>
              <a:rPr lang="es-ES" sz="1600" b="1" i="1" dirty="0">
                <a:solidFill>
                  <a:schemeClr val="accent5">
                    <a:lumMod val="50000"/>
                  </a:schemeClr>
                </a:solidFill>
                <a:latin typeface="Calibri" pitchFamily="34" charset="0"/>
              </a:rPr>
              <a:t>EGRESADAS:</a:t>
            </a:r>
            <a:r>
              <a:rPr lang="es-ES" sz="1600" dirty="0">
                <a:solidFill>
                  <a:schemeClr val="accent5">
                    <a:lumMod val="50000"/>
                  </a:schemeClr>
                </a:solidFill>
              </a:rPr>
              <a:t> </a:t>
            </a:r>
            <a:r>
              <a:rPr lang="es-ES" sz="1600" dirty="0"/>
              <a:t>Al menos dos egresados de diferentes promociones. </a:t>
            </a:r>
            <a:r>
              <a:rPr lang="es-ES" sz="1600" u="sng" dirty="0"/>
              <a:t>Asegurando que no sean becarios ni que en la actualidad tengan vinculación con la universidad. </a:t>
            </a:r>
            <a:endParaRPr lang="es-ES" sz="1600" u="sng" dirty="0" smtClean="0"/>
          </a:p>
          <a:p>
            <a:pPr marL="285750" indent="-285750" algn="just">
              <a:buFont typeface="Wingdings" panose="05000000000000000000" pitchFamily="2" charset="2"/>
              <a:buChar char="Ø"/>
            </a:pPr>
            <a:r>
              <a:rPr lang="es-ES" sz="1600" b="1" i="1" dirty="0" smtClean="0">
                <a:solidFill>
                  <a:schemeClr val="accent5">
                    <a:lumMod val="50000"/>
                  </a:schemeClr>
                </a:solidFill>
                <a:latin typeface="Calibri" pitchFamily="34" charset="0"/>
              </a:rPr>
              <a:t>EMPLEADORES</a:t>
            </a:r>
            <a:r>
              <a:rPr lang="es-ES" sz="1600" b="1" i="1" dirty="0">
                <a:solidFill>
                  <a:schemeClr val="accent5">
                    <a:lumMod val="50000"/>
                  </a:schemeClr>
                </a:solidFill>
                <a:latin typeface="Calibri" pitchFamily="34" charset="0"/>
              </a:rPr>
              <a:t>: </a:t>
            </a:r>
            <a:r>
              <a:rPr lang="es-ES" sz="1600" dirty="0"/>
              <a:t>Al menos dos empleadores por cada título. </a:t>
            </a:r>
            <a:r>
              <a:rPr lang="es-ES" sz="1600" u="sng" dirty="0"/>
              <a:t>Tratar de evitar que todos los empleadores sean tutores de prácticas</a:t>
            </a:r>
            <a:r>
              <a:rPr lang="es-ES" sz="1600" dirty="0"/>
              <a:t>. </a:t>
            </a:r>
            <a:endParaRPr lang="es-ES" sz="1600" dirty="0" smtClean="0"/>
          </a:p>
          <a:p>
            <a:pPr marL="285750" indent="-285750" algn="just">
              <a:buFont typeface="Wingdings" panose="05000000000000000000" pitchFamily="2" charset="2"/>
              <a:buChar char="Ø"/>
            </a:pPr>
            <a:r>
              <a:rPr lang="es-ES" sz="1600" b="1" i="1" dirty="0">
                <a:solidFill>
                  <a:schemeClr val="accent5">
                    <a:lumMod val="50000"/>
                  </a:schemeClr>
                </a:solidFill>
                <a:latin typeface="Calibri" pitchFamily="34" charset="0"/>
              </a:rPr>
              <a:t>ESTUDIANTES: </a:t>
            </a:r>
            <a:r>
              <a:rPr lang="es-ES" sz="1600" dirty="0" smtClean="0"/>
              <a:t>Incluir estudiantes de cada uno de los cursos, incluyendo estudiantes de cada uno de los cursos, que hayan realizado la asignatura de prácticas, participado en program de movilidad, estén cursando TFM/TFG.</a:t>
            </a:r>
            <a:endParaRPr lang="es-ES" sz="1600" dirty="0"/>
          </a:p>
        </p:txBody>
      </p:sp>
    </p:spTree>
    <p:extLst>
      <p:ext uri="{BB962C8B-B14F-4D97-AF65-F5344CB8AC3E}">
        <p14:creationId xmlns:p14="http://schemas.microsoft.com/office/powerpoint/2010/main" val="370783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Rectángulo"/>
          <p:cNvSpPr/>
          <p:nvPr/>
        </p:nvSpPr>
        <p:spPr>
          <a:xfrm>
            <a:off x="453484" y="914540"/>
            <a:ext cx="8168057" cy="3693319"/>
          </a:xfrm>
          <a:prstGeom prst="rect">
            <a:avLst/>
          </a:prstGeom>
          <a:solidFill>
            <a:schemeClr val="accent5">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marR="0" lvl="0" algn="just" defTabSz="914400" rtl="0" eaLnBrk="1" fontAlgn="auto" latinLnBrk="0" hangingPunct="1">
              <a:lnSpc>
                <a:spcPct val="100000"/>
              </a:lnSpc>
              <a:spcBef>
                <a:spcPts val="0"/>
              </a:spcBef>
              <a:spcAft>
                <a:spcPts val="0"/>
              </a:spcAft>
              <a:buClrTx/>
              <a:buSzTx/>
              <a:tabLst/>
              <a:defRPr/>
            </a:pPr>
            <a:r>
              <a:rPr kumimoji="0" lang="es-ES" sz="1800" b="0" i="0" u="sng" strike="noStrike" kern="1200" cap="none" spc="0" normalizeH="0" baseline="0" noProof="0" dirty="0" smtClean="0">
                <a:ln>
                  <a:noFill/>
                </a:ln>
                <a:solidFill>
                  <a:srgbClr val="000000"/>
                </a:solidFill>
                <a:effectLst/>
                <a:uLnTx/>
                <a:uFillTx/>
                <a:latin typeface="Calibri"/>
                <a:ea typeface="+mn-ea"/>
                <a:cs typeface="+mn-cs"/>
              </a:rPr>
              <a:t>1.</a:t>
            </a:r>
            <a:r>
              <a:rPr kumimoji="0" lang="es-ES" sz="1800" b="0" i="0" u="sng" strike="noStrike" kern="1200" cap="none" spc="0" normalizeH="0" noProof="0" dirty="0" smtClean="0">
                <a:ln>
                  <a:noFill/>
                </a:ln>
                <a:solidFill>
                  <a:srgbClr val="000000"/>
                </a:solidFill>
                <a:effectLst/>
                <a:uLnTx/>
                <a:uFillTx/>
                <a:latin typeface="Calibri"/>
                <a:ea typeface="+mn-ea"/>
                <a:cs typeface="+mn-cs"/>
              </a:rPr>
              <a:t> </a:t>
            </a:r>
            <a:r>
              <a:rPr kumimoji="0" lang="es-ES" sz="1800" b="1" i="0" u="sng" strike="noStrike" kern="1200" cap="none" spc="0" normalizeH="0" baseline="0" noProof="0" dirty="0" smtClean="0">
                <a:ln>
                  <a:noFill/>
                </a:ln>
                <a:solidFill>
                  <a:srgbClr val="000000"/>
                </a:solidFill>
                <a:effectLst/>
                <a:uLnTx/>
                <a:uFillTx/>
                <a:latin typeface="Calibri"/>
                <a:ea typeface="+mn-ea"/>
                <a:cs typeface="+mn-cs"/>
              </a:rPr>
              <a:t>Completar listado de participantes. </a:t>
            </a:r>
          </a:p>
          <a:p>
            <a:pPr marL="742950" lvl="1" indent="-285750" algn="just">
              <a:buFont typeface="Wingdings" panose="05000000000000000000" pitchFamily="2" charset="2"/>
              <a:buChar char="Ø"/>
            </a:pPr>
            <a:r>
              <a:rPr lang="es-ES" sz="1600" dirty="0" smtClean="0"/>
              <a:t>A partir del </a:t>
            </a:r>
            <a:r>
              <a:rPr lang="es-ES" sz="1600" dirty="0"/>
              <a:t>“modelo de comunicación de participantes</a:t>
            </a:r>
            <a:r>
              <a:rPr lang="es-ES" sz="1600" dirty="0" smtClean="0"/>
              <a:t>”, el </a:t>
            </a:r>
            <a:r>
              <a:rPr lang="es-ES" sz="1600" dirty="0"/>
              <a:t>responsable de calidad del centro recopilará todos los modelos de los títulos </a:t>
            </a:r>
            <a:r>
              <a:rPr lang="es-ES" sz="1600" dirty="0" smtClean="0"/>
              <a:t>del mismo </a:t>
            </a:r>
            <a:r>
              <a:rPr lang="es-ES" sz="1600" dirty="0"/>
              <a:t>que participen en la </a:t>
            </a:r>
            <a:r>
              <a:rPr lang="es-ES" sz="1600" dirty="0" smtClean="0"/>
              <a:t>convocatoria y los enviará </a:t>
            </a:r>
            <a:r>
              <a:rPr lang="es-ES" sz="1600" dirty="0" smtClean="0"/>
              <a:t>a: </a:t>
            </a:r>
          </a:p>
          <a:p>
            <a:pPr marL="1200150" lvl="2" indent="-285750" algn="just">
              <a:buFont typeface="Wingdings" panose="05000000000000000000" pitchFamily="2" charset="2"/>
              <a:buChar char="§"/>
            </a:pPr>
            <a:r>
              <a:rPr lang="es-ES" sz="1600" dirty="0" smtClean="0"/>
              <a:t>Grado: a</a:t>
            </a:r>
            <a:r>
              <a:rPr lang="es-ES" sz="1600" dirty="0" smtClean="0"/>
              <a:t> </a:t>
            </a:r>
            <a:r>
              <a:rPr lang="es-ES" sz="1600" dirty="0" smtClean="0">
                <a:hlinkClick r:id="rId3"/>
              </a:rPr>
              <a:t>acredita@ugr.es</a:t>
            </a:r>
            <a:r>
              <a:rPr lang="es-ES" sz="1600" dirty="0" smtClean="0"/>
              <a:t>. </a:t>
            </a:r>
            <a:endParaRPr lang="es-ES" sz="1600" dirty="0" smtClean="0"/>
          </a:p>
          <a:p>
            <a:pPr marL="1200150" lvl="2" indent="-285750" algn="just">
              <a:buFont typeface="Wingdings" panose="05000000000000000000" pitchFamily="2" charset="2"/>
              <a:buChar char="§"/>
            </a:pPr>
            <a:r>
              <a:rPr lang="es-ES" sz="1600" dirty="0" smtClean="0"/>
              <a:t>Máster</a:t>
            </a:r>
            <a:r>
              <a:rPr lang="es-ES" sz="1600" dirty="0"/>
              <a:t>: </a:t>
            </a:r>
            <a:r>
              <a:rPr lang="es-ES" sz="1600" dirty="0" smtClean="0">
                <a:solidFill>
                  <a:srgbClr val="FF0000"/>
                </a:solidFill>
                <a:latin typeface="Calibri"/>
                <a:hlinkClick r:id="rId4"/>
              </a:rPr>
              <a:t>epcoordina@ugr.es</a:t>
            </a:r>
            <a:endParaRPr lang="es-ES" sz="1600" dirty="0" smtClean="0">
              <a:solidFill>
                <a:srgbClr val="FF0000"/>
              </a:solidFill>
              <a:latin typeface="Calibri"/>
            </a:endParaRPr>
          </a:p>
          <a:p>
            <a:pPr lvl="2" algn="just"/>
            <a:r>
              <a:rPr lang="es-ES" sz="1600" b="1" dirty="0">
                <a:solidFill>
                  <a:srgbClr val="FF0000"/>
                </a:solidFill>
              </a:rPr>
              <a:t>Fecha </a:t>
            </a:r>
            <a:r>
              <a:rPr lang="es-ES" sz="1600" b="1" dirty="0" smtClean="0">
                <a:solidFill>
                  <a:srgbClr val="FF0000"/>
                </a:solidFill>
              </a:rPr>
              <a:t>límite de entrega: </a:t>
            </a:r>
            <a:r>
              <a:rPr lang="es-ES" sz="1600" b="1" dirty="0">
                <a:solidFill>
                  <a:srgbClr val="FF0000"/>
                </a:solidFill>
              </a:rPr>
              <a:t>12 días antes de la </a:t>
            </a:r>
            <a:r>
              <a:rPr lang="es-ES" sz="1600" b="1" dirty="0" smtClean="0">
                <a:solidFill>
                  <a:srgbClr val="FF0000"/>
                </a:solidFill>
              </a:rPr>
              <a:t>visita.</a:t>
            </a:r>
          </a:p>
          <a:p>
            <a:pPr algn="just"/>
            <a:r>
              <a:rPr kumimoji="0" lang="es-ES" b="0" i="0" u="sng" strike="noStrike" kern="1200" cap="none" spc="0" normalizeH="0" baseline="0" noProof="0" dirty="0" smtClean="0">
                <a:ln>
                  <a:noFill/>
                </a:ln>
                <a:solidFill>
                  <a:srgbClr val="000000"/>
                </a:solidFill>
                <a:effectLst/>
                <a:uLnTx/>
                <a:uFillTx/>
                <a:latin typeface="Calibri"/>
                <a:ea typeface="+mn-ea"/>
                <a:cs typeface="+mn-cs"/>
              </a:rPr>
              <a:t>2</a:t>
            </a:r>
            <a:r>
              <a:rPr kumimoji="0" lang="es-ES" b="0" i="0" u="sng" strike="noStrike" kern="1200" cap="none" spc="0" normalizeH="0" baseline="0" noProof="0" dirty="0" smtClean="0">
                <a:ln>
                  <a:noFill/>
                </a:ln>
                <a:solidFill>
                  <a:srgbClr val="000000"/>
                </a:solidFill>
                <a:effectLst/>
                <a:uLnTx/>
                <a:uFillTx/>
                <a:latin typeface="Calibri"/>
                <a:ea typeface="+mn-ea"/>
                <a:cs typeface="+mn-cs"/>
              </a:rPr>
              <a:t>. Comunicar a la DEVA los participantes en cada audiencia.</a:t>
            </a:r>
          </a:p>
          <a:p>
            <a:pPr marL="742950" lvl="1" indent="-285750" algn="just">
              <a:buFont typeface="Wingdings" panose="05000000000000000000" pitchFamily="2" charset="2"/>
              <a:buChar char="Ø"/>
            </a:pPr>
            <a:r>
              <a:rPr lang="es-ES" sz="1600" dirty="0"/>
              <a:t>La UCIP recibe modelos de participantes completos y se los comunicará </a:t>
            </a:r>
            <a:r>
              <a:rPr lang="es-ES" sz="1600" dirty="0" smtClean="0"/>
              <a:t>10 días antes de la visita (plazo fijado por DEVA).</a:t>
            </a:r>
          </a:p>
          <a:p>
            <a:pPr marR="0" lvl="0" algn="just" defTabSz="914400" rtl="0" eaLnBrk="1" fontAlgn="auto" latinLnBrk="0" hangingPunct="1">
              <a:lnSpc>
                <a:spcPct val="200000"/>
              </a:lnSpc>
              <a:spcBef>
                <a:spcPts val="0"/>
              </a:spcBef>
              <a:spcAft>
                <a:spcPts val="0"/>
              </a:spcAft>
              <a:buClrTx/>
              <a:buSzTx/>
              <a:tabLst/>
              <a:defRPr/>
            </a:pPr>
            <a:r>
              <a:rPr kumimoji="0" lang="es-ES" sz="1800" b="0" i="0" u="sng" strike="noStrike" kern="1200" cap="none" spc="0" normalizeH="0" baseline="0" noProof="0" dirty="0" smtClean="0">
                <a:ln>
                  <a:noFill/>
                </a:ln>
                <a:solidFill>
                  <a:srgbClr val="000000"/>
                </a:solidFill>
                <a:effectLst/>
                <a:uLnTx/>
                <a:uFillTx/>
                <a:latin typeface="Calibri"/>
                <a:ea typeface="+mn-ea"/>
                <a:cs typeface="+mn-cs"/>
              </a:rPr>
              <a:t>3. Reservar sistema alternativo para realización visitas.</a:t>
            </a:r>
          </a:p>
          <a:p>
            <a:pPr marL="742950" lvl="1" indent="-285750" algn="just">
              <a:buFont typeface="Wingdings" panose="05000000000000000000" pitchFamily="2" charset="2"/>
              <a:buChar char="Ø"/>
            </a:pPr>
            <a:r>
              <a:rPr lang="es-ES" sz="1600" dirty="0"/>
              <a:t>LA UCIP ya ha realizado las reservas. </a:t>
            </a:r>
            <a:r>
              <a:rPr lang="es-ES" sz="1600" dirty="0" smtClean="0"/>
              <a:t>Este enlace se </a:t>
            </a:r>
            <a:r>
              <a:rPr lang="es-ES" sz="1600" dirty="0"/>
              <a:t>os comunicará </a:t>
            </a:r>
            <a:r>
              <a:rPr lang="es-ES" sz="1600" dirty="0" smtClean="0"/>
              <a:t>en caso de incidencia con el sistema principal de videoconferencia fijado por DEVA.</a:t>
            </a:r>
          </a:p>
        </p:txBody>
      </p:sp>
      <p:sp>
        <p:nvSpPr>
          <p:cNvPr id="6" name="Text Box 7"/>
          <p:cNvSpPr txBox="1">
            <a:spLocks noChangeArrowheads="1"/>
          </p:cNvSpPr>
          <p:nvPr/>
        </p:nvSpPr>
        <p:spPr bwMode="auto">
          <a:xfrm>
            <a:off x="453484" y="230599"/>
            <a:ext cx="8168057" cy="461665"/>
          </a:xfrm>
          <a:prstGeom prst="rect">
            <a:avLst/>
          </a:prstGeom>
          <a:solidFill>
            <a:schemeClr val="accent5">
              <a:lumMod val="50000"/>
            </a:schemeClr>
          </a:solidFill>
          <a:ln w="9525">
            <a:noFill/>
            <a:miter lim="800000"/>
            <a:headEnd/>
            <a:tailEnd/>
          </a:ln>
        </p:spPr>
        <p:txBody>
          <a:bodyPr wrap="square">
            <a:spAutoFit/>
          </a:bodyPr>
          <a:lstStyle/>
          <a:p>
            <a:pPr algn="just"/>
            <a:r>
              <a:rPr lang="es-ES" sz="2400" b="1" i="1" dirty="0" smtClean="0">
                <a:solidFill>
                  <a:schemeClr val="bg1"/>
                </a:solidFill>
                <a:latin typeface="Calibri" pitchFamily="34" charset="0"/>
              </a:rPr>
              <a:t>Fase 2. Evaluación externa: PREPARACIÓN DE LAS VISITAS</a:t>
            </a:r>
            <a:endParaRPr lang="es-ES" sz="2400" b="1" i="1" dirty="0">
              <a:solidFill>
                <a:schemeClr val="bg1"/>
              </a:solidFill>
              <a:latin typeface="Calibri" pitchFamily="34" charset="0"/>
            </a:endParaRPr>
          </a:p>
        </p:txBody>
      </p:sp>
    </p:spTree>
    <p:extLst>
      <p:ext uri="{BB962C8B-B14F-4D97-AF65-F5344CB8AC3E}">
        <p14:creationId xmlns:p14="http://schemas.microsoft.com/office/powerpoint/2010/main" val="1493229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4 Rectángulo"/>
          <p:cNvSpPr/>
          <p:nvPr/>
        </p:nvSpPr>
        <p:spPr>
          <a:xfrm>
            <a:off x="453484" y="914540"/>
            <a:ext cx="8168057" cy="3693319"/>
          </a:xfrm>
          <a:prstGeom prst="rect">
            <a:avLst/>
          </a:prstGeom>
          <a:solidFill>
            <a:schemeClr val="accent5">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kumimoji="0" lang="es-ES" b="1" i="0" u="sng" strike="noStrike" kern="1200" cap="none" spc="0" normalizeH="0" baseline="0" noProof="0" dirty="0" smtClean="0">
                <a:ln>
                  <a:noFill/>
                </a:ln>
                <a:solidFill>
                  <a:srgbClr val="000000"/>
                </a:solidFill>
                <a:effectLst/>
                <a:uLnTx/>
                <a:uFillTx/>
                <a:latin typeface="Calibri"/>
                <a:ea typeface="+mn-ea"/>
                <a:cs typeface="+mn-cs"/>
              </a:rPr>
              <a:t>4.</a:t>
            </a:r>
            <a:r>
              <a:rPr kumimoji="0" lang="es-ES" b="1" i="0" u="sng" strike="noStrike" kern="1200" cap="none" spc="0" normalizeH="0" noProof="0" dirty="0" smtClean="0">
                <a:ln>
                  <a:noFill/>
                </a:ln>
                <a:solidFill>
                  <a:srgbClr val="000000"/>
                </a:solidFill>
                <a:effectLst/>
                <a:uLnTx/>
                <a:uFillTx/>
                <a:latin typeface="Calibri"/>
                <a:ea typeface="+mn-ea"/>
                <a:cs typeface="+mn-cs"/>
              </a:rPr>
              <a:t> Convocar a las distintas audiencias:</a:t>
            </a:r>
          </a:p>
          <a:p>
            <a:pPr algn="just"/>
            <a:r>
              <a:rPr lang="es-ES" noProof="0" dirty="0" smtClean="0">
                <a:solidFill>
                  <a:srgbClr val="000000"/>
                </a:solidFill>
                <a:latin typeface="Calibri"/>
              </a:rPr>
              <a:t>Días previos a la audiencia: </a:t>
            </a:r>
          </a:p>
          <a:p>
            <a:pPr marL="285750" indent="-285750" algn="just">
              <a:buFontTx/>
              <a:buChar char="-"/>
            </a:pPr>
            <a:r>
              <a:rPr lang="es-ES" noProof="0" dirty="0" smtClean="0">
                <a:solidFill>
                  <a:srgbClr val="000000"/>
                </a:solidFill>
                <a:latin typeface="Calibri"/>
              </a:rPr>
              <a:t>Los </a:t>
            </a:r>
            <a:r>
              <a:rPr lang="es-ES" b="1" noProof="0" dirty="0" smtClean="0">
                <a:solidFill>
                  <a:srgbClr val="000000"/>
                </a:solidFill>
                <a:latin typeface="Calibri"/>
              </a:rPr>
              <a:t>Centros</a:t>
            </a:r>
            <a:r>
              <a:rPr lang="es-ES" noProof="0" dirty="0" smtClean="0">
                <a:solidFill>
                  <a:srgbClr val="000000"/>
                </a:solidFill>
                <a:latin typeface="Calibri"/>
              </a:rPr>
              <a:t> serán los encargados de enviar a los participantes la convocatoria de la audiencia, que debe contener: </a:t>
            </a:r>
          </a:p>
          <a:p>
            <a:pPr marL="742950" lvl="1" indent="-285750" algn="just">
              <a:buFontTx/>
              <a:buChar char="-"/>
            </a:pPr>
            <a:r>
              <a:rPr kumimoji="0" lang="es-ES" b="0" i="0" strike="noStrike" kern="1200" cap="none" spc="0" normalizeH="0" dirty="0" smtClean="0">
                <a:ln>
                  <a:noFill/>
                </a:ln>
                <a:solidFill>
                  <a:srgbClr val="000000"/>
                </a:solidFill>
                <a:effectLst/>
                <a:uLnTx/>
                <a:uFillTx/>
                <a:latin typeface="Calibri"/>
              </a:rPr>
              <a:t>Enlace para acceder a la audiencia virtual</a:t>
            </a:r>
          </a:p>
          <a:p>
            <a:pPr marL="742950" lvl="1" indent="-285750" algn="just">
              <a:buFontTx/>
              <a:buChar char="-"/>
            </a:pPr>
            <a:r>
              <a:rPr lang="es-ES" dirty="0" smtClean="0">
                <a:solidFill>
                  <a:srgbClr val="000000"/>
                </a:solidFill>
                <a:latin typeface="Calibri"/>
              </a:rPr>
              <a:t>Orientaciones para la conexión</a:t>
            </a:r>
          </a:p>
          <a:p>
            <a:pPr marL="742950" lvl="1" indent="-285750" algn="just">
              <a:buFontTx/>
              <a:buChar char="-"/>
            </a:pPr>
            <a:r>
              <a:rPr kumimoji="0" lang="es-ES" b="0" i="0" strike="noStrike" kern="1200" cap="none" spc="0" normalizeH="0" dirty="0" smtClean="0">
                <a:ln>
                  <a:noFill/>
                </a:ln>
                <a:solidFill>
                  <a:srgbClr val="000000"/>
                </a:solidFill>
                <a:effectLst/>
                <a:uLnTx/>
                <a:uFillTx/>
                <a:latin typeface="Calibri"/>
              </a:rPr>
              <a:t>Información sobre el horario.</a:t>
            </a:r>
          </a:p>
          <a:p>
            <a:pPr lvl="1" algn="just"/>
            <a:r>
              <a:rPr lang="es-ES" dirty="0" smtClean="0">
                <a:solidFill>
                  <a:srgbClr val="000000"/>
                </a:solidFill>
                <a:latin typeface="Calibri"/>
              </a:rPr>
              <a:t>En la web de la UCIP se encuentra un modelo de convocatoria.</a:t>
            </a:r>
          </a:p>
          <a:p>
            <a:pPr lvl="1" algn="just"/>
            <a:endParaRPr kumimoji="0" lang="es-ES" b="0" i="0" strike="noStrike" kern="1200" cap="none" spc="0" normalizeH="0" dirty="0" smtClean="0">
              <a:ln>
                <a:noFill/>
              </a:ln>
              <a:solidFill>
                <a:srgbClr val="000000"/>
              </a:solidFill>
              <a:effectLst/>
              <a:uLnTx/>
              <a:uFillTx/>
              <a:latin typeface="Calibri"/>
            </a:endParaRPr>
          </a:p>
          <a:p>
            <a:pPr marL="285750" indent="-285750" algn="just">
              <a:buFontTx/>
              <a:buChar char="-"/>
            </a:pPr>
            <a:r>
              <a:rPr lang="es-ES" dirty="0" smtClean="0">
                <a:solidFill>
                  <a:srgbClr val="000000"/>
                </a:solidFill>
                <a:latin typeface="Calibri"/>
              </a:rPr>
              <a:t>La UCIP se encargará de dar publicidad a la Audiencia pública de cada visita, informando a la Comunidad Universitaria.</a:t>
            </a:r>
            <a:endParaRPr kumimoji="0" lang="es-ES" b="0" i="0" strike="noStrike" kern="1200" cap="none" spc="0" normalizeH="0" dirty="0">
              <a:ln>
                <a:noFill/>
              </a:ln>
              <a:solidFill>
                <a:srgbClr val="000000"/>
              </a:solidFill>
              <a:effectLst/>
              <a:uLnTx/>
              <a:uFillTx/>
              <a:latin typeface="Calibri"/>
            </a:endParaRPr>
          </a:p>
          <a:p>
            <a:pPr marL="285750" indent="-285750" algn="just">
              <a:buFontTx/>
              <a:buChar char="-"/>
            </a:pPr>
            <a:endParaRPr lang="es-ES" noProof="0" dirty="0" smtClean="0">
              <a:solidFill>
                <a:srgbClr val="000000"/>
              </a:solidFill>
              <a:latin typeface="Calibri"/>
            </a:endParaRPr>
          </a:p>
          <a:p>
            <a:pPr marL="285750" indent="-285750" algn="just">
              <a:buFontTx/>
              <a:buChar char="-"/>
            </a:pPr>
            <a:endParaRPr kumimoji="0" lang="es-ES" b="0" i="0" strike="noStrike" kern="1200" cap="none" spc="0" normalizeH="0" baseline="0" noProof="0" dirty="0" smtClean="0">
              <a:ln>
                <a:noFill/>
              </a:ln>
              <a:solidFill>
                <a:srgbClr val="000000"/>
              </a:solidFill>
              <a:effectLst/>
              <a:uLnTx/>
              <a:uFillTx/>
              <a:latin typeface="Calibri"/>
            </a:endParaRPr>
          </a:p>
        </p:txBody>
      </p:sp>
      <p:sp>
        <p:nvSpPr>
          <p:cNvPr id="4" name="Text Box 7"/>
          <p:cNvSpPr txBox="1">
            <a:spLocks noChangeArrowheads="1"/>
          </p:cNvSpPr>
          <p:nvPr/>
        </p:nvSpPr>
        <p:spPr bwMode="auto">
          <a:xfrm>
            <a:off x="453484" y="230599"/>
            <a:ext cx="8168057" cy="461665"/>
          </a:xfrm>
          <a:prstGeom prst="rect">
            <a:avLst/>
          </a:prstGeom>
          <a:solidFill>
            <a:schemeClr val="accent5">
              <a:lumMod val="50000"/>
            </a:schemeClr>
          </a:solidFill>
          <a:ln w="9525">
            <a:noFill/>
            <a:miter lim="800000"/>
            <a:headEnd/>
            <a:tailEnd/>
          </a:ln>
        </p:spPr>
        <p:txBody>
          <a:bodyPr wrap="square">
            <a:spAutoFit/>
          </a:bodyPr>
          <a:lstStyle/>
          <a:p>
            <a:pPr algn="just"/>
            <a:r>
              <a:rPr lang="es-ES" sz="2400" b="1" i="1" dirty="0" smtClean="0">
                <a:solidFill>
                  <a:schemeClr val="bg1"/>
                </a:solidFill>
                <a:latin typeface="Calibri" pitchFamily="34" charset="0"/>
              </a:rPr>
              <a:t>Fase 2. Evaluación externa: PREPARACIÓN DE LAS VISITAS</a:t>
            </a:r>
            <a:endParaRPr lang="es-ES" sz="2400" b="1" i="1" dirty="0">
              <a:solidFill>
                <a:schemeClr val="bg1"/>
              </a:solidFill>
              <a:latin typeface="Calibri" pitchFamily="34" charset="0"/>
            </a:endParaRPr>
          </a:p>
        </p:txBody>
      </p:sp>
    </p:spTree>
    <p:extLst>
      <p:ext uri="{BB962C8B-B14F-4D97-AF65-F5344CB8AC3E}">
        <p14:creationId xmlns:p14="http://schemas.microsoft.com/office/powerpoint/2010/main" val="14997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453484" y="230599"/>
            <a:ext cx="8168057" cy="830997"/>
          </a:xfrm>
          <a:prstGeom prst="rect">
            <a:avLst/>
          </a:prstGeom>
          <a:solidFill>
            <a:schemeClr val="accent5">
              <a:lumMod val="50000"/>
            </a:schemeClr>
          </a:solidFill>
          <a:ln w="9525">
            <a:noFill/>
            <a:miter lim="800000"/>
            <a:headEnd/>
            <a:tailEnd/>
          </a:ln>
        </p:spPr>
        <p:txBody>
          <a:bodyPr wrap="square">
            <a:spAutoFit/>
          </a:bodyPr>
          <a:lstStyle/>
          <a:p>
            <a:pPr algn="just"/>
            <a:r>
              <a:rPr lang="es-ES" sz="2400" b="1" i="1" dirty="0" smtClean="0">
                <a:solidFill>
                  <a:schemeClr val="bg1"/>
                </a:solidFill>
                <a:latin typeface="Calibri" pitchFamily="34" charset="0"/>
              </a:rPr>
              <a:t>Fase 2. Evaluación externa: AUDIENCIA PÚBLICA E INFORME ORAL</a:t>
            </a:r>
            <a:endParaRPr lang="es-ES" sz="2400" b="1" i="1" dirty="0">
              <a:solidFill>
                <a:schemeClr val="bg1"/>
              </a:solidFill>
              <a:latin typeface="Calibri" pitchFamily="34" charset="0"/>
            </a:endParaRPr>
          </a:p>
        </p:txBody>
      </p:sp>
      <p:sp>
        <p:nvSpPr>
          <p:cNvPr id="2" name="CuadroTexto 1"/>
          <p:cNvSpPr txBox="1"/>
          <p:nvPr/>
        </p:nvSpPr>
        <p:spPr>
          <a:xfrm>
            <a:off x="453484" y="1230174"/>
            <a:ext cx="8168057" cy="1815882"/>
          </a:xfrm>
          <a:prstGeom prst="rect">
            <a:avLst/>
          </a:prstGeom>
          <a:solidFill>
            <a:schemeClr val="accent5">
              <a:lumMod val="40000"/>
              <a:lumOff val="60000"/>
            </a:schemeClr>
          </a:solidFill>
        </p:spPr>
        <p:txBody>
          <a:bodyPr wrap="square" rtlCol="0">
            <a:spAutoFit/>
          </a:bodyPr>
          <a:lstStyle/>
          <a:p>
            <a:r>
              <a:rPr lang="es-ES" sz="1600" b="1" i="1" dirty="0">
                <a:solidFill>
                  <a:schemeClr val="accent5">
                    <a:lumMod val="50000"/>
                  </a:schemeClr>
                </a:solidFill>
                <a:latin typeface="Calibri" pitchFamily="34" charset="0"/>
              </a:rPr>
              <a:t>Audiencia pública: </a:t>
            </a:r>
          </a:p>
          <a:p>
            <a:pPr marL="285750" indent="-285750">
              <a:buFontTx/>
              <a:buChar char="-"/>
            </a:pPr>
            <a:r>
              <a:rPr lang="es-ES" sz="1600" dirty="0">
                <a:latin typeface="Calibri" pitchFamily="34" charset="0"/>
              </a:rPr>
              <a:t>Instrumento para dar transparencia al procedimiento de evaluación.</a:t>
            </a:r>
          </a:p>
          <a:p>
            <a:pPr marL="285750" indent="-285750">
              <a:buFontTx/>
              <a:buChar char="-"/>
            </a:pPr>
            <a:r>
              <a:rPr lang="es-ES" sz="1600" dirty="0"/>
              <a:t>Podrán asistir aquellas personas que, no siendo convocadas en ninguna audiencia, deseen comunicar cualquier aspecto a la Comisión de evaluación. </a:t>
            </a:r>
          </a:p>
          <a:p>
            <a:pPr marL="285750" indent="-285750">
              <a:buFontTx/>
              <a:buChar char="-"/>
            </a:pPr>
            <a:r>
              <a:rPr lang="es-ES" sz="1600" dirty="0"/>
              <a:t>Importante recordar que </a:t>
            </a:r>
            <a:r>
              <a:rPr lang="es-ES" sz="1600" b="1" dirty="0"/>
              <a:t>NO</a:t>
            </a:r>
            <a:r>
              <a:rPr lang="es-ES" sz="1600" dirty="0"/>
              <a:t> se trata de una </a:t>
            </a:r>
            <a:r>
              <a:rPr lang="es-ES" sz="1600" dirty="0" smtClean="0"/>
              <a:t>convocatoria, asiste quien quiere.</a:t>
            </a:r>
            <a:endParaRPr lang="es-ES" sz="1600" dirty="0"/>
          </a:p>
          <a:p>
            <a:pPr marL="285750" indent="-285750">
              <a:buFontTx/>
              <a:buChar char="-"/>
            </a:pPr>
            <a:r>
              <a:rPr lang="es-ES" sz="1600" dirty="0"/>
              <a:t>Durante su desarrollo la Comisión evaluadora no formula pregunta ni valoraciones, sólo escuchará a los asistentes.</a:t>
            </a:r>
          </a:p>
        </p:txBody>
      </p:sp>
      <p:sp>
        <p:nvSpPr>
          <p:cNvPr id="10" name="CuadroTexto 9"/>
          <p:cNvSpPr txBox="1"/>
          <p:nvPr/>
        </p:nvSpPr>
        <p:spPr>
          <a:xfrm>
            <a:off x="453483" y="3219189"/>
            <a:ext cx="8168057" cy="1323439"/>
          </a:xfrm>
          <a:prstGeom prst="rect">
            <a:avLst/>
          </a:prstGeom>
          <a:solidFill>
            <a:schemeClr val="accent5">
              <a:lumMod val="40000"/>
              <a:lumOff val="60000"/>
            </a:schemeClr>
          </a:solidFill>
        </p:spPr>
        <p:txBody>
          <a:bodyPr wrap="square" rtlCol="0">
            <a:spAutoFit/>
          </a:bodyPr>
          <a:lstStyle/>
          <a:p>
            <a:r>
              <a:rPr lang="es-ES" sz="1600" b="1" i="1" dirty="0" smtClean="0">
                <a:solidFill>
                  <a:schemeClr val="accent5">
                    <a:lumMod val="50000"/>
                  </a:schemeClr>
                </a:solidFill>
                <a:latin typeface="Calibri" pitchFamily="34" charset="0"/>
              </a:rPr>
              <a:t>Informe </a:t>
            </a:r>
            <a:r>
              <a:rPr lang="es-ES" sz="1600" b="1" i="1" dirty="0">
                <a:solidFill>
                  <a:schemeClr val="accent5">
                    <a:lumMod val="50000"/>
                  </a:schemeClr>
                </a:solidFill>
                <a:latin typeface="Calibri" pitchFamily="34" charset="0"/>
              </a:rPr>
              <a:t>oral de la visita: </a:t>
            </a:r>
          </a:p>
          <a:p>
            <a:pPr marL="285750" indent="-285750">
              <a:buFontTx/>
              <a:buChar char="-"/>
            </a:pPr>
            <a:r>
              <a:rPr lang="es-ES" sz="1600" dirty="0">
                <a:latin typeface="Calibri" pitchFamily="34" charset="0"/>
              </a:rPr>
              <a:t>La Comisión de evaluación expondrá aspectos generales a resaltar sobre el desarrollo de las distintas audiencias.</a:t>
            </a:r>
          </a:p>
          <a:p>
            <a:pPr marL="285750" indent="-285750">
              <a:buFontTx/>
              <a:buChar char="-"/>
            </a:pPr>
            <a:r>
              <a:rPr lang="es-ES" sz="1600" dirty="0" smtClean="0">
                <a:latin typeface="Calibri" pitchFamily="34" charset="0"/>
              </a:rPr>
              <a:t>Destacará </a:t>
            </a:r>
            <a:r>
              <a:rPr lang="es-ES" sz="1600" dirty="0">
                <a:latin typeface="Calibri" pitchFamily="34" charset="0"/>
              </a:rPr>
              <a:t>brevemente las cuestiones más </a:t>
            </a:r>
            <a:r>
              <a:rPr lang="es-ES" sz="1600" dirty="0" smtClean="0">
                <a:latin typeface="Calibri" pitchFamily="34" charset="0"/>
              </a:rPr>
              <a:t>relevantes sin dar </a:t>
            </a:r>
            <a:r>
              <a:rPr lang="es-ES" sz="1600" dirty="0">
                <a:latin typeface="Calibri" pitchFamily="34" charset="0"/>
              </a:rPr>
              <a:t>lugar a debate</a:t>
            </a:r>
          </a:p>
          <a:p>
            <a:pPr marL="285750" indent="-285750">
              <a:buFontTx/>
              <a:buChar char="-"/>
            </a:pPr>
            <a:r>
              <a:rPr lang="es-ES" sz="1600" dirty="0">
                <a:latin typeface="Calibri" pitchFamily="34" charset="0"/>
              </a:rPr>
              <a:t>Pueden asistir los representantes institucionales y de las titulaciones</a:t>
            </a:r>
          </a:p>
        </p:txBody>
      </p:sp>
    </p:spTree>
    <p:extLst>
      <p:ext uri="{BB962C8B-B14F-4D97-AF65-F5344CB8AC3E}">
        <p14:creationId xmlns:p14="http://schemas.microsoft.com/office/powerpoint/2010/main" val="4236302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453484" y="230599"/>
            <a:ext cx="8168057" cy="461665"/>
          </a:xfrm>
          <a:prstGeom prst="rect">
            <a:avLst/>
          </a:prstGeom>
          <a:solidFill>
            <a:schemeClr val="accent5">
              <a:lumMod val="50000"/>
            </a:schemeClr>
          </a:solidFill>
          <a:ln w="9525">
            <a:noFill/>
            <a:miter lim="800000"/>
            <a:headEnd/>
            <a:tailEnd/>
          </a:ln>
        </p:spPr>
        <p:txBody>
          <a:bodyPr wrap="square">
            <a:spAutoFit/>
          </a:bodyPr>
          <a:lstStyle/>
          <a:p>
            <a:pPr algn="just"/>
            <a:r>
              <a:rPr lang="es-ES" sz="2400" b="1" i="1" dirty="0" smtClean="0">
                <a:solidFill>
                  <a:schemeClr val="bg1"/>
                </a:solidFill>
                <a:latin typeface="Calibri" pitchFamily="34" charset="0"/>
              </a:rPr>
              <a:t>Fase 2. Evaluación externa: ASPECTOS IMPORTANTES </a:t>
            </a:r>
            <a:endParaRPr lang="es-ES" sz="2400" b="1" i="1" dirty="0">
              <a:solidFill>
                <a:schemeClr val="bg1"/>
              </a:solidFill>
              <a:latin typeface="Calibri" pitchFamily="34" charset="0"/>
            </a:endParaRPr>
          </a:p>
        </p:txBody>
      </p:sp>
      <p:sp>
        <p:nvSpPr>
          <p:cNvPr id="2" name="CuadroTexto 1"/>
          <p:cNvSpPr txBox="1"/>
          <p:nvPr/>
        </p:nvSpPr>
        <p:spPr>
          <a:xfrm>
            <a:off x="453484" y="1230174"/>
            <a:ext cx="8168057" cy="1077218"/>
          </a:xfrm>
          <a:prstGeom prst="rect">
            <a:avLst/>
          </a:prstGeom>
          <a:solidFill>
            <a:schemeClr val="accent5">
              <a:lumMod val="40000"/>
              <a:lumOff val="60000"/>
            </a:schemeClr>
          </a:solidFill>
        </p:spPr>
        <p:txBody>
          <a:bodyPr wrap="square" rtlCol="0">
            <a:spAutoFit/>
          </a:bodyPr>
          <a:lstStyle/>
          <a:p>
            <a:pPr marL="285750" indent="-285750">
              <a:buClr>
                <a:schemeClr val="accent5">
                  <a:lumMod val="50000"/>
                </a:schemeClr>
              </a:buClr>
              <a:buFont typeface="Arial" panose="020B0604020202020204" pitchFamily="34" charset="0"/>
              <a:buChar char="•"/>
            </a:pPr>
            <a:r>
              <a:rPr lang="es-ES" sz="1600" dirty="0"/>
              <a:t>No se podrá asistir </a:t>
            </a:r>
            <a:r>
              <a:rPr lang="es-ES" sz="1600" dirty="0" smtClean="0"/>
              <a:t>un  mismo participante a </a:t>
            </a:r>
            <a:r>
              <a:rPr lang="es-ES" sz="1600" dirty="0"/>
              <a:t>más de una audiencia, aunque sea en representación de diferentes colectivos o sectores.</a:t>
            </a:r>
          </a:p>
          <a:p>
            <a:pPr marL="285750" indent="-285750">
              <a:buClr>
                <a:schemeClr val="accent5">
                  <a:lumMod val="50000"/>
                </a:schemeClr>
              </a:buClr>
              <a:buFont typeface="Arial" panose="020B0604020202020204" pitchFamily="34" charset="0"/>
              <a:buChar char="•"/>
            </a:pPr>
            <a:r>
              <a:rPr lang="es-ES" sz="1600" dirty="0" smtClean="0"/>
              <a:t>Se </a:t>
            </a:r>
            <a:r>
              <a:rPr lang="es-ES" sz="1600" dirty="0"/>
              <a:t>recomienda un número de asistentes entre 6-12 por audiencia, para que sean operativas.</a:t>
            </a:r>
          </a:p>
          <a:p>
            <a:pPr marL="285750" indent="-285750">
              <a:buClr>
                <a:schemeClr val="accent5">
                  <a:lumMod val="50000"/>
                </a:schemeClr>
              </a:buClr>
              <a:buFont typeface="Arial" panose="020B0604020202020204" pitchFamily="34" charset="0"/>
              <a:buChar char="•"/>
            </a:pPr>
            <a:r>
              <a:rPr lang="es-ES" sz="1600" dirty="0" smtClean="0"/>
              <a:t>La </a:t>
            </a:r>
            <a:r>
              <a:rPr lang="es-ES" sz="1600" dirty="0"/>
              <a:t>asistencia a las audiencias será restringida a los asistentes invitados nominalmente.</a:t>
            </a:r>
          </a:p>
        </p:txBody>
      </p:sp>
      <p:sp>
        <p:nvSpPr>
          <p:cNvPr id="6" name="9 Rectángulo"/>
          <p:cNvSpPr>
            <a:spLocks noChangeArrowheads="1"/>
          </p:cNvSpPr>
          <p:nvPr/>
        </p:nvSpPr>
        <p:spPr bwMode="auto">
          <a:xfrm>
            <a:off x="709862" y="2924631"/>
            <a:ext cx="2655626" cy="1323439"/>
          </a:xfrm>
          <a:prstGeom prst="rect">
            <a:avLst/>
          </a:prstGeom>
          <a:noFill/>
          <a:ln w="9525">
            <a:noFill/>
            <a:miter lim="800000"/>
            <a:headEnd/>
            <a:tailEnd/>
          </a:ln>
        </p:spPr>
        <p:txBody>
          <a:bodyPr wrap="square">
            <a:spAutoFit/>
          </a:bodyPr>
          <a:lstStyle/>
          <a:p>
            <a:pPr algn="ctr"/>
            <a:r>
              <a:rPr lang="es-ES" sz="2000" b="1" dirty="0" smtClean="0"/>
              <a:t>TÍTULOS CONJUNTOS O TÍTULOS QUE SE IMPARTA EN MÁS DE UN CENTRO</a:t>
            </a:r>
            <a:endParaRPr lang="es-ES" sz="2000" b="1" dirty="0"/>
          </a:p>
        </p:txBody>
      </p:sp>
      <p:sp>
        <p:nvSpPr>
          <p:cNvPr id="7" name="8 Rectángulo"/>
          <p:cNvSpPr>
            <a:spLocks noChangeArrowheads="1"/>
          </p:cNvSpPr>
          <p:nvPr/>
        </p:nvSpPr>
        <p:spPr bwMode="auto">
          <a:xfrm>
            <a:off x="5044507" y="2924631"/>
            <a:ext cx="3131571" cy="1323439"/>
          </a:xfrm>
          <a:prstGeom prst="rect">
            <a:avLst/>
          </a:prstGeom>
          <a:noFill/>
          <a:ln w="9525">
            <a:noFill/>
            <a:miter lim="800000"/>
            <a:headEnd/>
            <a:tailEnd/>
          </a:ln>
        </p:spPr>
        <p:txBody>
          <a:bodyPr wrap="square">
            <a:spAutoFit/>
          </a:bodyPr>
          <a:lstStyle/>
          <a:p>
            <a:pPr algn="ctr"/>
            <a:r>
              <a:rPr lang="es-ES" sz="2000" dirty="0">
                <a:latin typeface="Calibri" pitchFamily="34" charset="0"/>
              </a:rPr>
              <a:t>En </a:t>
            </a:r>
            <a:r>
              <a:rPr lang="es-ES" sz="2000" b="1" dirty="0">
                <a:latin typeface="Calibri" pitchFamily="34" charset="0"/>
              </a:rPr>
              <a:t>TODAS</a:t>
            </a:r>
            <a:r>
              <a:rPr lang="es-ES" sz="2000" dirty="0">
                <a:latin typeface="Calibri" pitchFamily="34" charset="0"/>
              </a:rPr>
              <a:t> las Audiencias </a:t>
            </a:r>
            <a:r>
              <a:rPr lang="es-ES" sz="2000" dirty="0" smtClean="0"/>
              <a:t>deberá haber </a:t>
            </a:r>
            <a:r>
              <a:rPr lang="es-ES" sz="2000" b="1" dirty="0" smtClean="0"/>
              <a:t>representantes de todos los centros o universidades</a:t>
            </a:r>
            <a:endParaRPr lang="es-ES" sz="2000" b="1" dirty="0">
              <a:latin typeface="Calibri" pitchFamily="34" charset="0"/>
            </a:endParaRPr>
          </a:p>
        </p:txBody>
      </p:sp>
      <p:sp>
        <p:nvSpPr>
          <p:cNvPr id="8" name="11 Flecha derecha"/>
          <p:cNvSpPr>
            <a:spLocks noChangeArrowheads="1"/>
          </p:cNvSpPr>
          <p:nvPr/>
        </p:nvSpPr>
        <p:spPr bwMode="auto">
          <a:xfrm>
            <a:off x="3555408" y="3487819"/>
            <a:ext cx="1336259" cy="234684"/>
          </a:xfrm>
          <a:prstGeom prst="rightArrow">
            <a:avLst>
              <a:gd name="adj1" fmla="val 50000"/>
              <a:gd name="adj2" fmla="val 50147"/>
            </a:avLst>
          </a:prstGeom>
          <a:solidFill>
            <a:schemeClr val="accent5">
              <a:lumMod val="50000"/>
            </a:schemeClr>
          </a:solidFill>
          <a:ln w="9525">
            <a:noFill/>
            <a:round/>
            <a:headEnd/>
            <a:tailEnd/>
          </a:ln>
        </p:spPr>
        <p:txBody>
          <a:bodyPr/>
          <a:lstStyle/>
          <a:p>
            <a:endParaRPr lang="es-ES" sz="2000"/>
          </a:p>
        </p:txBody>
      </p:sp>
    </p:spTree>
    <p:extLst>
      <p:ext uri="{BB962C8B-B14F-4D97-AF65-F5344CB8AC3E}">
        <p14:creationId xmlns:p14="http://schemas.microsoft.com/office/powerpoint/2010/main" val="166356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a:spLocks noChangeArrowheads="1"/>
          </p:cNvSpPr>
          <p:nvPr/>
        </p:nvSpPr>
        <p:spPr bwMode="auto">
          <a:xfrm>
            <a:off x="453484" y="131539"/>
            <a:ext cx="8362856" cy="430887"/>
          </a:xfrm>
          <a:prstGeom prst="rect">
            <a:avLst/>
          </a:prstGeom>
          <a:solidFill>
            <a:schemeClr val="accent5">
              <a:lumMod val="50000"/>
            </a:schemeClr>
          </a:solidFill>
          <a:ln w="9525">
            <a:noFill/>
            <a:miter lim="800000"/>
            <a:headEnd/>
            <a:tailEnd/>
          </a:ln>
        </p:spPr>
        <p:txBody>
          <a:bodyPr wrap="square">
            <a:spAutoFit/>
          </a:bodyPr>
          <a:lstStyle/>
          <a:p>
            <a:pPr algn="just"/>
            <a:r>
              <a:rPr lang="es-ES" sz="2200" b="1" i="1" dirty="0" smtClean="0">
                <a:solidFill>
                  <a:schemeClr val="bg1"/>
                </a:solidFill>
                <a:latin typeface="Calibri" pitchFamily="34" charset="0"/>
              </a:rPr>
              <a:t>Fase 2. Evaluación externa: ASPECTOS IMPORTANTES Y  URGENTES </a:t>
            </a:r>
            <a:endParaRPr lang="es-ES" sz="2200" b="1" i="1" dirty="0">
              <a:solidFill>
                <a:schemeClr val="bg1"/>
              </a:solidFill>
              <a:latin typeface="Calibri" pitchFamily="34" charset="0"/>
            </a:endParaRPr>
          </a:p>
        </p:txBody>
      </p:sp>
      <p:graphicFrame>
        <p:nvGraphicFramePr>
          <p:cNvPr id="2" name="Tabla 1"/>
          <p:cNvGraphicFramePr>
            <a:graphicFrameLocks noGrp="1"/>
          </p:cNvGraphicFramePr>
          <p:nvPr>
            <p:extLst>
              <p:ext uri="{D42A27DB-BD31-4B8C-83A1-F6EECF244321}">
                <p14:modId xmlns:p14="http://schemas.microsoft.com/office/powerpoint/2010/main" val="1932077033"/>
              </p:ext>
            </p:extLst>
          </p:nvPr>
        </p:nvGraphicFramePr>
        <p:xfrm>
          <a:off x="1577341" y="922020"/>
          <a:ext cx="5948550" cy="3394075"/>
        </p:xfrm>
        <a:graphic>
          <a:graphicData uri="http://schemas.openxmlformats.org/drawingml/2006/table">
            <a:tbl>
              <a:tblPr firstRow="1" firstCol="1" bandRow="1">
                <a:tableStyleId>{5C22544A-7EE6-4342-B048-85BDC9FD1C3A}</a:tableStyleId>
              </a:tblPr>
              <a:tblGrid>
                <a:gridCol w="1412853">
                  <a:extLst>
                    <a:ext uri="{9D8B030D-6E8A-4147-A177-3AD203B41FA5}">
                      <a16:colId xmlns:a16="http://schemas.microsoft.com/office/drawing/2014/main" val="3575918424"/>
                    </a:ext>
                  </a:extLst>
                </a:gridCol>
                <a:gridCol w="1698375">
                  <a:extLst>
                    <a:ext uri="{9D8B030D-6E8A-4147-A177-3AD203B41FA5}">
                      <a16:colId xmlns:a16="http://schemas.microsoft.com/office/drawing/2014/main" val="992960274"/>
                    </a:ext>
                  </a:extLst>
                </a:gridCol>
                <a:gridCol w="2837322">
                  <a:extLst>
                    <a:ext uri="{9D8B030D-6E8A-4147-A177-3AD203B41FA5}">
                      <a16:colId xmlns:a16="http://schemas.microsoft.com/office/drawing/2014/main" val="281905199"/>
                    </a:ext>
                  </a:extLst>
                </a:gridCol>
              </a:tblGrid>
              <a:tr h="471970">
                <a:tc>
                  <a:txBody>
                    <a:bodyPr/>
                    <a:lstStyle/>
                    <a:p>
                      <a:pPr algn="ctr">
                        <a:lnSpc>
                          <a:spcPct val="100000"/>
                        </a:lnSpc>
                        <a:spcAft>
                          <a:spcPts val="800"/>
                        </a:spcAft>
                      </a:pPr>
                      <a:r>
                        <a:rPr lang="es-ES" sz="1200" dirty="0">
                          <a:effectLst/>
                        </a:rPr>
                        <a:t>Código visita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dirty="0">
                          <a:effectLst/>
                        </a:rPr>
                        <a:t>Fecha inicio visita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dirty="0">
                          <a:effectLst/>
                        </a:rPr>
                        <a:t>Fecha tope envío modelo asistentes</a:t>
                      </a:r>
                      <a:br>
                        <a:rPr lang="es-ES" sz="1200" dirty="0">
                          <a:effectLst/>
                        </a:rPr>
                      </a:br>
                      <a:r>
                        <a:rPr lang="es-ES" sz="1200" dirty="0">
                          <a:effectLst/>
                        </a:rPr>
                        <a:t> CENTROS|UCIP</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2927132951"/>
                  </a:ext>
                </a:extLst>
              </a:tr>
              <a:tr h="194807">
                <a:tc>
                  <a:txBody>
                    <a:bodyPr/>
                    <a:lstStyle/>
                    <a:p>
                      <a:pPr algn="ctr">
                        <a:lnSpc>
                          <a:spcPct val="100000"/>
                        </a:lnSpc>
                        <a:spcAft>
                          <a:spcPts val="800"/>
                        </a:spcAft>
                      </a:pPr>
                      <a:r>
                        <a:rPr lang="es-ES" sz="1200" dirty="0">
                          <a:effectLst/>
                        </a:rPr>
                        <a:t>UGR-CS-V2/2-3t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dirty="0">
                          <a:effectLst/>
                        </a:rPr>
                        <a:t>13/01/2022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A la mayor brevedad</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1891729"/>
                  </a:ext>
                </a:extLst>
              </a:tr>
              <a:tr h="194807">
                <a:tc>
                  <a:txBody>
                    <a:bodyPr/>
                    <a:lstStyle/>
                    <a:p>
                      <a:pPr algn="ctr">
                        <a:lnSpc>
                          <a:spcPct val="100000"/>
                        </a:lnSpc>
                        <a:spcAft>
                          <a:spcPts val="800"/>
                        </a:spcAft>
                      </a:pPr>
                      <a:r>
                        <a:rPr lang="es-ES" sz="1200" dirty="0">
                          <a:effectLst/>
                        </a:rPr>
                        <a:t>UGR-CJ-2t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dirty="0">
                          <a:effectLst/>
                        </a:rPr>
                        <a:t>17/01/2022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A la mayor brevedad</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92548338"/>
                  </a:ext>
                </a:extLst>
              </a:tr>
              <a:tr h="194807">
                <a:tc>
                  <a:txBody>
                    <a:bodyPr/>
                    <a:lstStyle/>
                    <a:p>
                      <a:pPr algn="ctr">
                        <a:lnSpc>
                          <a:spcPct val="100000"/>
                        </a:lnSpc>
                        <a:spcAft>
                          <a:spcPts val="800"/>
                        </a:spcAft>
                      </a:pPr>
                      <a:r>
                        <a:rPr lang="es-ES" sz="1200" dirty="0">
                          <a:effectLst/>
                        </a:rPr>
                        <a:t>UGR-PS-3t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dirty="0">
                          <a:effectLst/>
                        </a:rPr>
                        <a:t>20/01/2022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A la mayor brevedad</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06855201"/>
                  </a:ext>
                </a:extLst>
              </a:tr>
              <a:tr h="194807">
                <a:tc>
                  <a:txBody>
                    <a:bodyPr/>
                    <a:lstStyle/>
                    <a:p>
                      <a:pPr algn="ctr">
                        <a:lnSpc>
                          <a:spcPct val="100000"/>
                        </a:lnSpc>
                        <a:spcAft>
                          <a:spcPts val="800"/>
                        </a:spcAft>
                      </a:pPr>
                      <a:r>
                        <a:rPr lang="es-ES" sz="1200" dirty="0">
                          <a:effectLst/>
                        </a:rPr>
                        <a:t>UGR-SE-V2/2-6t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dirty="0">
                          <a:effectLst/>
                        </a:rPr>
                        <a:t>24/01/2022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12/01/2022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657206"/>
                  </a:ext>
                </a:extLst>
              </a:tr>
              <a:tr h="194807">
                <a:tc>
                  <a:txBody>
                    <a:bodyPr/>
                    <a:lstStyle/>
                    <a:p>
                      <a:pPr algn="ctr">
                        <a:lnSpc>
                          <a:spcPct val="100000"/>
                        </a:lnSpc>
                        <a:spcAft>
                          <a:spcPts val="800"/>
                        </a:spcAft>
                      </a:pPr>
                      <a:r>
                        <a:rPr lang="es-ES" sz="1200" dirty="0">
                          <a:effectLst/>
                        </a:rPr>
                        <a:t>UGR-CS-V1/2-3t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a:effectLst/>
                        </a:rPr>
                        <a:t>27/01/2022</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15/01/2022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99862332"/>
                  </a:ext>
                </a:extLst>
              </a:tr>
              <a:tr h="194807">
                <a:tc>
                  <a:txBody>
                    <a:bodyPr/>
                    <a:lstStyle/>
                    <a:p>
                      <a:pPr algn="ctr">
                        <a:lnSpc>
                          <a:spcPct val="100000"/>
                        </a:lnSpc>
                        <a:spcAft>
                          <a:spcPts val="800"/>
                        </a:spcAft>
                      </a:pPr>
                      <a:r>
                        <a:rPr lang="es-ES" sz="1200" dirty="0">
                          <a:effectLst/>
                        </a:rPr>
                        <a:t>UGR-IA-V1/2-5t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a:effectLst/>
                        </a:rPr>
                        <a:t>31/01/2022</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19/01/2022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4885368"/>
                  </a:ext>
                </a:extLst>
              </a:tr>
              <a:tr h="194807">
                <a:tc>
                  <a:txBody>
                    <a:bodyPr/>
                    <a:lstStyle/>
                    <a:p>
                      <a:pPr algn="ctr">
                        <a:lnSpc>
                          <a:spcPct val="100000"/>
                        </a:lnSpc>
                        <a:spcAft>
                          <a:spcPts val="800"/>
                        </a:spcAft>
                      </a:pPr>
                      <a:r>
                        <a:rPr lang="es-ES" sz="1200" dirty="0">
                          <a:effectLst/>
                        </a:rPr>
                        <a:t>UGR-AH-V1/3-6t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a:effectLst/>
                        </a:rPr>
                        <a:t>31/01/2022</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19/01/2022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9941960"/>
                  </a:ext>
                </a:extLst>
              </a:tr>
              <a:tr h="194807">
                <a:tc>
                  <a:txBody>
                    <a:bodyPr/>
                    <a:lstStyle/>
                    <a:p>
                      <a:pPr algn="ctr">
                        <a:lnSpc>
                          <a:spcPct val="100000"/>
                        </a:lnSpc>
                        <a:spcAft>
                          <a:spcPts val="800"/>
                        </a:spcAft>
                      </a:pPr>
                      <a:r>
                        <a:rPr lang="es-ES" sz="1200" dirty="0">
                          <a:effectLst/>
                        </a:rPr>
                        <a:t>UGR-AH-V2/3-5t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a:effectLst/>
                        </a:rPr>
                        <a:t>02/02/2022</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21/01/2022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6673531"/>
                  </a:ext>
                </a:extLst>
              </a:tr>
              <a:tr h="194807">
                <a:tc>
                  <a:txBody>
                    <a:bodyPr/>
                    <a:lstStyle/>
                    <a:p>
                      <a:pPr algn="ctr">
                        <a:lnSpc>
                          <a:spcPct val="100000"/>
                        </a:lnSpc>
                        <a:spcAft>
                          <a:spcPts val="800"/>
                        </a:spcAft>
                      </a:pPr>
                      <a:r>
                        <a:rPr lang="es-ES" sz="1200" dirty="0">
                          <a:effectLst/>
                        </a:rPr>
                        <a:t>UGR-IA-V2/2-4t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a:effectLst/>
                        </a:rPr>
                        <a:t>03/02/2022</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22/01/2022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25753355"/>
                  </a:ext>
                </a:extLst>
              </a:tr>
              <a:tr h="194807">
                <a:tc>
                  <a:txBody>
                    <a:bodyPr/>
                    <a:lstStyle/>
                    <a:p>
                      <a:pPr algn="ctr">
                        <a:lnSpc>
                          <a:spcPct val="100000"/>
                        </a:lnSpc>
                        <a:spcAft>
                          <a:spcPts val="800"/>
                        </a:spcAft>
                      </a:pPr>
                      <a:r>
                        <a:rPr lang="es-ES" sz="1200" dirty="0">
                          <a:effectLst/>
                        </a:rPr>
                        <a:t>UGR-AH-V3/3-6t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a:effectLst/>
                        </a:rPr>
                        <a:t>07/02/2022</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26/01/2022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5400612"/>
                  </a:ext>
                </a:extLst>
              </a:tr>
              <a:tr h="194807">
                <a:tc>
                  <a:txBody>
                    <a:bodyPr/>
                    <a:lstStyle/>
                    <a:p>
                      <a:pPr algn="ctr">
                        <a:lnSpc>
                          <a:spcPct val="100000"/>
                        </a:lnSpc>
                        <a:spcAft>
                          <a:spcPts val="800"/>
                        </a:spcAft>
                      </a:pPr>
                      <a:r>
                        <a:rPr lang="es-ES" sz="1200" dirty="0">
                          <a:effectLst/>
                        </a:rPr>
                        <a:t>UGR-CC-V1/3-5t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a:effectLst/>
                        </a:rPr>
                        <a:t>07/02/2022</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26/01/2022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6570438"/>
                  </a:ext>
                </a:extLst>
              </a:tr>
              <a:tr h="194807">
                <a:tc>
                  <a:txBody>
                    <a:bodyPr/>
                    <a:lstStyle/>
                    <a:p>
                      <a:pPr algn="ctr">
                        <a:lnSpc>
                          <a:spcPct val="100000"/>
                        </a:lnSpc>
                        <a:spcAft>
                          <a:spcPts val="800"/>
                        </a:spcAft>
                      </a:pPr>
                      <a:r>
                        <a:rPr lang="es-ES" sz="1200" dirty="0">
                          <a:effectLst/>
                        </a:rPr>
                        <a:t>UGR-EE-5t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a:effectLst/>
                        </a:rPr>
                        <a:t>07/02/2022</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26/01/2022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5512613"/>
                  </a:ext>
                </a:extLst>
              </a:tr>
              <a:tr h="194807">
                <a:tc>
                  <a:txBody>
                    <a:bodyPr/>
                    <a:lstStyle/>
                    <a:p>
                      <a:pPr algn="ctr">
                        <a:lnSpc>
                          <a:spcPct val="100000"/>
                        </a:lnSpc>
                        <a:spcAft>
                          <a:spcPts val="800"/>
                        </a:spcAft>
                      </a:pPr>
                      <a:r>
                        <a:rPr lang="es-ES" sz="1200" dirty="0">
                          <a:effectLst/>
                        </a:rPr>
                        <a:t>UGR-CC-V2/3-5t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a:effectLst/>
                        </a:rPr>
                        <a:t>14/02/2022</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02/02/2022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4650216"/>
                  </a:ext>
                </a:extLst>
              </a:tr>
              <a:tr h="194807">
                <a:tc>
                  <a:txBody>
                    <a:bodyPr/>
                    <a:lstStyle/>
                    <a:p>
                      <a:pPr algn="ctr">
                        <a:lnSpc>
                          <a:spcPct val="100000"/>
                        </a:lnSpc>
                        <a:spcAft>
                          <a:spcPts val="800"/>
                        </a:spcAft>
                      </a:pPr>
                      <a:r>
                        <a:rPr lang="es-ES" sz="1200" dirty="0">
                          <a:effectLst/>
                        </a:rPr>
                        <a:t>UGR-SE-V1/2-5t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a:effectLst/>
                        </a:rPr>
                        <a:t>14/02/2022</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02/02/2022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0381182"/>
                  </a:ext>
                </a:extLst>
              </a:tr>
              <a:tr h="194807">
                <a:tc>
                  <a:txBody>
                    <a:bodyPr/>
                    <a:lstStyle/>
                    <a:p>
                      <a:pPr algn="ctr">
                        <a:lnSpc>
                          <a:spcPct val="100000"/>
                        </a:lnSpc>
                        <a:spcAft>
                          <a:spcPts val="800"/>
                        </a:spcAft>
                      </a:pPr>
                      <a:r>
                        <a:rPr lang="es-ES" sz="1200" dirty="0">
                          <a:effectLst/>
                        </a:rPr>
                        <a:t>UGR-CC-V3/3-5t</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a:lnSpc>
                          <a:spcPct val="100000"/>
                        </a:lnSpc>
                        <a:spcAft>
                          <a:spcPts val="800"/>
                        </a:spcAft>
                      </a:pPr>
                      <a:r>
                        <a:rPr lang="es-ES" sz="1200">
                          <a:effectLst/>
                        </a:rPr>
                        <a:t>21/02/2022</a:t>
                      </a:r>
                      <a:endParaRPr lang="es-ES" sz="120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0000"/>
                        </a:lnSpc>
                        <a:spcAft>
                          <a:spcPts val="800"/>
                        </a:spcAft>
                      </a:pPr>
                      <a:r>
                        <a:rPr lang="es-ES" sz="1200" dirty="0">
                          <a:effectLst/>
                        </a:rPr>
                        <a:t>09/02/2022</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38305" marR="38305" marT="820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738797"/>
                  </a:ext>
                </a:extLst>
              </a:tr>
            </a:tbl>
          </a:graphicData>
        </a:graphic>
      </p:graphicFrame>
    </p:spTree>
    <p:extLst>
      <p:ext uri="{BB962C8B-B14F-4D97-AF65-F5344CB8AC3E}">
        <p14:creationId xmlns:p14="http://schemas.microsoft.com/office/powerpoint/2010/main" val="2637376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Personalizar 1">
      <a:dk1>
        <a:srgbClr val="000000"/>
      </a:dk1>
      <a:lt1>
        <a:srgbClr val="FFFFFF"/>
      </a:lt1>
      <a:dk2>
        <a:srgbClr val="1F497D"/>
      </a:dk2>
      <a:lt2>
        <a:srgbClr val="EEECE1"/>
      </a:lt2>
      <a:accent1>
        <a:srgbClr val="DF2E30"/>
      </a:accent1>
      <a:accent2>
        <a:srgbClr val="046FCB"/>
      </a:accent2>
      <a:accent3>
        <a:srgbClr val="9BBB58"/>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12160</TotalTime>
  <Words>878</Words>
  <Application>Microsoft Office PowerPoint</Application>
  <PresentationFormat>Presentación en pantalla (16:9)</PresentationFormat>
  <Paragraphs>129</Paragraphs>
  <Slides>10</Slides>
  <Notes>10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Universidad de Granada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José Angel Ibáñez Zapata</dc:creator>
  <cp:lastModifiedBy>UCIP</cp:lastModifiedBy>
  <cp:revision>355</cp:revision>
  <cp:lastPrinted>2019-01-09T10:14:53Z</cp:lastPrinted>
  <dcterms:created xsi:type="dcterms:W3CDTF">2015-10-20T06:53:25Z</dcterms:created>
  <dcterms:modified xsi:type="dcterms:W3CDTF">2021-12-17T12:09:54Z</dcterms:modified>
</cp:coreProperties>
</file>