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74" r:id="rId2"/>
    <p:sldId id="425" r:id="rId3"/>
    <p:sldId id="424" r:id="rId4"/>
    <p:sldId id="420" r:id="rId5"/>
    <p:sldId id="426" r:id="rId6"/>
    <p:sldId id="428" r:id="rId7"/>
    <p:sldId id="413" r:id="rId8"/>
    <p:sldId id="416" r:id="rId9"/>
    <p:sldId id="415" r:id="rId10"/>
    <p:sldId id="429" r:id="rId11"/>
    <p:sldId id="430" r:id="rId12"/>
    <p:sldId id="405" r:id="rId13"/>
  </p:sldIdLst>
  <p:sldSz cx="9144000" cy="6858000" type="screen4x3"/>
  <p:notesSz cx="6797675" cy="987425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entury Gothic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entury Gothic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entury Gothic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entury Gothic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entury Gothic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entury Gothic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entury Gothic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entury Gothic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entury Gothic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CA02"/>
    <a:srgbClr val="E5CB09"/>
    <a:srgbClr val="666699"/>
    <a:srgbClr val="262673"/>
    <a:srgbClr val="660033"/>
    <a:srgbClr val="19194D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 mitjà 2 - èmfasi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 clar 1 - èmfasi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Estil clar 1 - èmfasi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 clar 3 - èmfasi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Estil mitjà 2 - èmfasi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2C8C85-51F0-491E-9774-3900AFEF0FD7}" styleName="Estil clar 2 - èmfasi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Estil mitjà 1 - èmfasi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Estil mitjà 1 - èmfasi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03" autoAdjust="0"/>
    <p:restoredTop sz="91219" autoAdjust="0"/>
  </p:normalViewPr>
  <p:slideViewPr>
    <p:cSldViewPr>
      <p:cViewPr varScale="1">
        <p:scale>
          <a:sx n="115" d="100"/>
          <a:sy n="115" d="100"/>
        </p:scale>
        <p:origin x="204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entury Gothic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Contenidor de data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4813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Gothic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fld id="{F47B9269-3D99-461D-8904-424CFA59D8DC}" type="datetime1">
              <a:rPr lang="es-ES"/>
              <a:pPr>
                <a:defRPr/>
              </a:pPr>
              <a:t>21/06/2023</a:t>
            </a:fld>
            <a:endParaRPr lang="es-ES" dirty="0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4813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entury Gothic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1275" y="9378950"/>
            <a:ext cx="2944813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Gothic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fld id="{6ECF69FC-38B5-4A00-81BE-2BCE8C066DC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0252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712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7895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fld id="{230FB231-A955-494B-B3D3-2A45E09CF27C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8006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0FB231-A955-494B-B3D3-2A45E09CF27C}" type="slidenum">
              <a:rPr lang="es-ES" smtClean="0"/>
              <a:pPr>
                <a:defRPr/>
              </a:pPr>
              <a:t>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2329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0FB231-A955-494B-B3D3-2A45E09CF27C}" type="slidenum">
              <a:rPr lang="es-ES" smtClean="0"/>
              <a:pPr>
                <a:defRPr/>
              </a:pPr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09963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0FB231-A955-494B-B3D3-2A45E09CF27C}" type="slidenum">
              <a:rPr lang="es-ES" smtClean="0"/>
              <a:pPr>
                <a:defRPr/>
              </a:pPr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96522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0FB231-A955-494B-B3D3-2A45E09CF27C}" type="slidenum">
              <a:rPr lang="es-ES" smtClean="0"/>
              <a:pPr>
                <a:defRPr/>
              </a:pPr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89130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0FB231-A955-494B-B3D3-2A45E09CF27C}" type="slidenum">
              <a:rPr lang="es-ES" smtClean="0"/>
              <a:pPr>
                <a:defRPr/>
              </a:pPr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83434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0FB231-A955-494B-B3D3-2A45E09CF27C}" type="slidenum">
              <a:rPr lang="es-ES" smtClean="0"/>
              <a:pPr>
                <a:defRPr/>
              </a:pPr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86349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0FB231-A955-494B-B3D3-2A45E09CF27C}" type="slidenum">
              <a:rPr lang="es-ES" smtClean="0"/>
              <a:pPr>
                <a:defRPr/>
              </a:pPr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52517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0FB231-A955-494B-B3D3-2A45E09CF27C}" type="slidenum">
              <a:rPr lang="es-ES" smtClean="0"/>
              <a:pPr>
                <a:defRPr/>
              </a:pPr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961323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0FB231-A955-494B-B3D3-2A45E09CF27C}" type="slidenum">
              <a:rPr lang="es-ES" smtClean="0"/>
              <a:pPr>
                <a:defRPr/>
              </a:pPr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69474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0FB231-A955-494B-B3D3-2A45E09CF27C}" type="slidenum">
              <a:rPr lang="es-ES" smtClean="0"/>
              <a:pPr>
                <a:defRPr/>
              </a:pPr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607084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0FB231-A955-494B-B3D3-2A45E09CF27C}" type="slidenum">
              <a:rPr lang="es-ES" smtClean="0"/>
              <a:pPr>
                <a:defRPr/>
              </a:pPr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45886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7"/>
          <p:cNvSpPr>
            <a:spLocks noChangeShapeType="1"/>
          </p:cNvSpPr>
          <p:nvPr/>
        </p:nvSpPr>
        <p:spPr bwMode="auto">
          <a:xfrm>
            <a:off x="1905000" y="1651000"/>
            <a:ext cx="3175" cy="1201738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grpSp>
        <p:nvGrpSpPr>
          <p:cNvPr id="3" name="Group 13"/>
          <p:cNvGrpSpPr>
            <a:grpSpLocks noChangeAspect="1"/>
          </p:cNvGrpSpPr>
          <p:nvPr/>
        </p:nvGrpSpPr>
        <p:grpSpPr bwMode="auto">
          <a:xfrm>
            <a:off x="157163" y="2049463"/>
            <a:ext cx="1535112" cy="398462"/>
            <a:chOff x="99" y="1291"/>
            <a:chExt cx="967" cy="251"/>
          </a:xfrm>
        </p:grpSpPr>
        <p:sp>
          <p:nvSpPr>
            <p:cNvPr id="4" name="AutoShape 12"/>
            <p:cNvSpPr>
              <a:spLocks noChangeAspect="1" noChangeArrowheads="1" noTextEdit="1"/>
            </p:cNvSpPr>
            <p:nvPr userDrawn="1"/>
          </p:nvSpPr>
          <p:spPr bwMode="auto">
            <a:xfrm>
              <a:off x="99" y="1291"/>
              <a:ext cx="967" cy="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5" name="Rectangle 14"/>
            <p:cNvSpPr>
              <a:spLocks noChangeArrowheads="1"/>
            </p:cNvSpPr>
            <p:nvPr userDrawn="1"/>
          </p:nvSpPr>
          <p:spPr bwMode="auto">
            <a:xfrm>
              <a:off x="810" y="1296"/>
              <a:ext cx="249" cy="248"/>
            </a:xfrm>
            <a:prstGeom prst="rect">
              <a:avLst/>
            </a:prstGeom>
            <a:solidFill>
              <a:srgbClr val="C25E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s-ES" altLang="es-ES" sz="1800" dirty="0">
                <a:latin typeface="Arial" pitchFamily="34" charset="0"/>
              </a:endParaRPr>
            </a:p>
          </p:txBody>
        </p:sp>
        <p:sp>
          <p:nvSpPr>
            <p:cNvPr id="6" name="Rectangle 15"/>
            <p:cNvSpPr>
              <a:spLocks noChangeArrowheads="1"/>
            </p:cNvSpPr>
            <p:nvPr userDrawn="1"/>
          </p:nvSpPr>
          <p:spPr bwMode="auto">
            <a:xfrm>
              <a:off x="464" y="1296"/>
              <a:ext cx="247" cy="248"/>
            </a:xfrm>
            <a:prstGeom prst="rect">
              <a:avLst/>
            </a:prstGeom>
            <a:solidFill>
              <a:srgbClr val="00AB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s-ES" altLang="es-ES" sz="1800" dirty="0">
                <a:latin typeface="Arial" pitchFamily="34" charset="0"/>
              </a:endParaRPr>
            </a:p>
          </p:txBody>
        </p:sp>
        <p:sp>
          <p:nvSpPr>
            <p:cNvPr id="7" name="Rectangle 16"/>
            <p:cNvSpPr>
              <a:spLocks noChangeArrowheads="1"/>
            </p:cNvSpPr>
            <p:nvPr userDrawn="1"/>
          </p:nvSpPr>
          <p:spPr bwMode="auto">
            <a:xfrm>
              <a:off x="99" y="1296"/>
              <a:ext cx="249" cy="248"/>
            </a:xfrm>
            <a:prstGeom prst="rect">
              <a:avLst/>
            </a:prstGeom>
            <a:solidFill>
              <a:srgbClr val="993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s-ES" altLang="es-ES" sz="1800" dirty="0"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5932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3673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384925" y="260350"/>
            <a:ext cx="1716088" cy="5832475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1231900" y="260350"/>
            <a:ext cx="5000625" cy="5832475"/>
          </a:xfrm>
        </p:spPr>
        <p:txBody>
          <a:bodyPr vert="eaVert"/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7541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ítol, 1 objecte i 2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538288" y="260350"/>
            <a:ext cx="6562725" cy="792163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1231900" y="1927225"/>
            <a:ext cx="3357563" cy="4165600"/>
          </a:xfrm>
        </p:spPr>
        <p:txBody>
          <a:bodyPr/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contingut 3"/>
          <p:cNvSpPr>
            <a:spLocks noGrp="1"/>
          </p:cNvSpPr>
          <p:nvPr>
            <p:ph sz="quarter" idx="2"/>
          </p:nvPr>
        </p:nvSpPr>
        <p:spPr>
          <a:xfrm>
            <a:off x="4741863" y="1927225"/>
            <a:ext cx="3359150" cy="2006600"/>
          </a:xfrm>
        </p:spPr>
        <p:txBody>
          <a:bodyPr/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5" name="Contenidor de contingut 4"/>
          <p:cNvSpPr>
            <a:spLocks noGrp="1"/>
          </p:cNvSpPr>
          <p:nvPr>
            <p:ph sz="quarter" idx="3"/>
          </p:nvPr>
        </p:nvSpPr>
        <p:spPr>
          <a:xfrm>
            <a:off x="4741863" y="4086225"/>
            <a:ext cx="3359150" cy="2006600"/>
          </a:xfrm>
        </p:spPr>
        <p:txBody>
          <a:bodyPr/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9735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/>
          </p:nvPr>
        </p:nvSpPr>
        <p:spPr>
          <a:xfrm>
            <a:off x="1231900" y="260350"/>
            <a:ext cx="6869113" cy="5832475"/>
          </a:xfrm>
        </p:spPr>
        <p:txBody>
          <a:bodyPr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681587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Haga clic para modificar el estilo de título del patrón</a:t>
            </a:r>
            <a:endParaRPr lang="ca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Haga clic para modificar el estilo de subtítulo del patrón</a:t>
            </a:r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028977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2144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</p:txBody>
      </p:sp>
    </p:spTree>
    <p:extLst>
      <p:ext uri="{BB962C8B-B14F-4D97-AF65-F5344CB8AC3E}">
        <p14:creationId xmlns:p14="http://schemas.microsoft.com/office/powerpoint/2010/main" val="2273391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1231900" y="1927225"/>
            <a:ext cx="3357563" cy="416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741863" y="1927225"/>
            <a:ext cx="3359150" cy="416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1453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els estils de text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els estils de text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191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0032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9033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</p:txBody>
      </p:sp>
    </p:spTree>
    <p:extLst>
      <p:ext uri="{BB962C8B-B14F-4D97-AF65-F5344CB8AC3E}">
        <p14:creationId xmlns:p14="http://schemas.microsoft.com/office/powerpoint/2010/main" val="3691441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</p:txBody>
      </p:sp>
    </p:spTree>
    <p:extLst>
      <p:ext uri="{BB962C8B-B14F-4D97-AF65-F5344CB8AC3E}">
        <p14:creationId xmlns:p14="http://schemas.microsoft.com/office/powerpoint/2010/main" val="31764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38288" y="260350"/>
            <a:ext cx="65627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1900" y="1927225"/>
            <a:ext cx="6869113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</p:txBody>
      </p:sp>
      <p:sp>
        <p:nvSpPr>
          <p:cNvPr id="1028" name="Line 7"/>
          <p:cNvSpPr>
            <a:spLocks noChangeShapeType="1"/>
          </p:cNvSpPr>
          <p:nvPr/>
        </p:nvSpPr>
        <p:spPr bwMode="auto">
          <a:xfrm flipV="1">
            <a:off x="1331913" y="260350"/>
            <a:ext cx="0" cy="792163"/>
          </a:xfrm>
          <a:prstGeom prst="line">
            <a:avLst/>
          </a:prstGeom>
          <a:noFill/>
          <a:ln w="38100">
            <a:solidFill>
              <a:srgbClr val="4D4D4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grpSp>
        <p:nvGrpSpPr>
          <p:cNvPr id="1029" name="Group 15"/>
          <p:cNvGrpSpPr>
            <a:grpSpLocks noChangeAspect="1"/>
          </p:cNvGrpSpPr>
          <p:nvPr/>
        </p:nvGrpSpPr>
        <p:grpSpPr bwMode="auto">
          <a:xfrm>
            <a:off x="150813" y="354013"/>
            <a:ext cx="1025525" cy="266700"/>
            <a:chOff x="95" y="516"/>
            <a:chExt cx="646" cy="168"/>
          </a:xfrm>
        </p:grpSpPr>
        <p:sp>
          <p:nvSpPr>
            <p:cNvPr id="1033" name="AutoShape 14"/>
            <p:cNvSpPr>
              <a:spLocks noChangeAspect="1" noChangeArrowheads="1" noTextEdit="1"/>
            </p:cNvSpPr>
            <p:nvPr userDrawn="1"/>
          </p:nvSpPr>
          <p:spPr bwMode="auto">
            <a:xfrm>
              <a:off x="95" y="516"/>
              <a:ext cx="646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34" name="Rectangle 16"/>
            <p:cNvSpPr>
              <a:spLocks noChangeArrowheads="1"/>
            </p:cNvSpPr>
            <p:nvPr userDrawn="1"/>
          </p:nvSpPr>
          <p:spPr bwMode="auto">
            <a:xfrm>
              <a:off x="570" y="519"/>
              <a:ext cx="166" cy="167"/>
            </a:xfrm>
            <a:prstGeom prst="rect">
              <a:avLst/>
            </a:prstGeom>
            <a:solidFill>
              <a:srgbClr val="C25E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s-ES" altLang="es-ES" sz="1800" dirty="0">
                <a:latin typeface="Arial" pitchFamily="34" charset="0"/>
              </a:endParaRPr>
            </a:p>
          </p:txBody>
        </p:sp>
        <p:sp>
          <p:nvSpPr>
            <p:cNvPr id="1035" name="Rectangle 17"/>
            <p:cNvSpPr>
              <a:spLocks noChangeArrowheads="1"/>
            </p:cNvSpPr>
            <p:nvPr userDrawn="1"/>
          </p:nvSpPr>
          <p:spPr bwMode="auto">
            <a:xfrm>
              <a:off x="339" y="519"/>
              <a:ext cx="165" cy="167"/>
            </a:xfrm>
            <a:prstGeom prst="rect">
              <a:avLst/>
            </a:prstGeom>
            <a:solidFill>
              <a:srgbClr val="00AB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s-ES" altLang="es-ES" sz="1800" dirty="0">
                <a:latin typeface="Arial" pitchFamily="34" charset="0"/>
              </a:endParaRPr>
            </a:p>
          </p:txBody>
        </p:sp>
        <p:sp>
          <p:nvSpPr>
            <p:cNvPr id="1036" name="Rectangle 18"/>
            <p:cNvSpPr>
              <a:spLocks noChangeArrowheads="1"/>
            </p:cNvSpPr>
            <p:nvPr userDrawn="1"/>
          </p:nvSpPr>
          <p:spPr bwMode="auto">
            <a:xfrm>
              <a:off x="95" y="519"/>
              <a:ext cx="166" cy="167"/>
            </a:xfrm>
            <a:prstGeom prst="rect">
              <a:avLst/>
            </a:prstGeom>
            <a:solidFill>
              <a:srgbClr val="993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entury Gothic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s-ES" altLang="es-ES" sz="1800" dirty="0">
                <a:latin typeface="Arial" pitchFamily="34" charset="0"/>
              </a:endParaRPr>
            </a:p>
          </p:txBody>
        </p:sp>
      </p:grpSp>
      <p:sp>
        <p:nvSpPr>
          <p:cNvPr id="1030" name="15 CuadroTexto"/>
          <p:cNvSpPr txBox="1">
            <a:spLocks noChangeArrowheads="1"/>
          </p:cNvSpPr>
          <p:nvPr userDrawn="1"/>
        </p:nvSpPr>
        <p:spPr bwMode="auto">
          <a:xfrm>
            <a:off x="323850" y="6470650"/>
            <a:ext cx="73437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entury Gothic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entury Gothic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entury Gothic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entury Gothic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entury Gothic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entury Gothic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entury Gothic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entury Gothic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entury Gothic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s-ES" altLang="es-ES" sz="1000" dirty="0">
                <a:latin typeface="Arial" pitchFamily="34" charset="0"/>
              </a:rPr>
              <a:t>II Jornadas de reflexión y debate Unidades de Calidad de las universidades españolas</a:t>
            </a:r>
          </a:p>
        </p:txBody>
      </p:sp>
      <p:cxnSp>
        <p:nvCxnSpPr>
          <p:cNvPr id="16" name="14 Conector recto"/>
          <p:cNvCxnSpPr/>
          <p:nvPr userDrawn="1"/>
        </p:nvCxnSpPr>
        <p:spPr>
          <a:xfrm>
            <a:off x="395288" y="6453188"/>
            <a:ext cx="8208962" cy="0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2" name="15 CuadroTexto"/>
          <p:cNvSpPr txBox="1">
            <a:spLocks noChangeArrowheads="1"/>
          </p:cNvSpPr>
          <p:nvPr userDrawn="1"/>
        </p:nvSpPr>
        <p:spPr bwMode="auto">
          <a:xfrm>
            <a:off x="22225" y="647700"/>
            <a:ext cx="1381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entury Gothic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entury Gothic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entury Gothic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entury Gothic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entury Gothic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entury Gothic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entury Gothic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entury Gothic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entury Gothic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s-ES" altLang="es-ES" sz="1200" b="1" dirty="0">
                <a:solidFill>
                  <a:srgbClr val="660033"/>
                </a:solidFill>
                <a:latin typeface="Arial" pitchFamily="34" charset="0"/>
              </a:rPr>
              <a:t>¿Compartimos?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9" r:id="rId1"/>
    <p:sldLayoutId id="2147484240" r:id="rId2"/>
    <p:sldLayoutId id="2147484241" r:id="rId3"/>
    <p:sldLayoutId id="2147484242" r:id="rId4"/>
    <p:sldLayoutId id="2147484243" r:id="rId5"/>
    <p:sldLayoutId id="2147484244" r:id="rId6"/>
    <p:sldLayoutId id="2147484245" r:id="rId7"/>
    <p:sldLayoutId id="2147484246" r:id="rId8"/>
    <p:sldLayoutId id="2147484247" r:id="rId9"/>
    <p:sldLayoutId id="2147484248" r:id="rId10"/>
    <p:sldLayoutId id="2147484249" r:id="rId11"/>
    <p:sldLayoutId id="2147484250" r:id="rId12"/>
    <p:sldLayoutId id="2147484251" r:id="rId13"/>
    <p:sldLayoutId id="2147484252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+mj-lt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Arial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Arial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Arial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Arial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3300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3300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  <a:ea typeface="ＭＳ Ｐゴシック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alidad.ugr.es/areas/calidad-titulos/renovacionacreditacion2023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acredita@ugr.e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eva.aac.es/accua/include/files/universidades/acreditacion/Guia-RenovacionAcreditacionGMD.pdf?v=20236239189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>
            <a:off x="900113" y="2060575"/>
            <a:ext cx="7429500" cy="1385888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2800" b="1" i="1" dirty="0">
                <a:latin typeface="+mn-lt"/>
                <a:cs typeface="Times New Roman" pitchFamily="18" charset="0"/>
              </a:rPr>
              <a:t>RENOVACIÓN DE LA ACREDITACIÓN</a:t>
            </a:r>
          </a:p>
          <a:p>
            <a:pPr algn="ctr">
              <a:defRPr/>
            </a:pPr>
            <a:r>
              <a:rPr lang="es-ES" sz="2800" b="1" i="1" dirty="0">
                <a:latin typeface="+mn-lt"/>
                <a:cs typeface="Times New Roman" pitchFamily="18" charset="0"/>
              </a:rPr>
              <a:t>CONVOCATORIA </a:t>
            </a:r>
            <a:r>
              <a:rPr lang="es-ES" sz="2800" b="1" i="1" dirty="0" smtClean="0">
                <a:latin typeface="+mn-lt"/>
                <a:cs typeface="Times New Roman" pitchFamily="18" charset="0"/>
              </a:rPr>
              <a:t>23/24</a:t>
            </a:r>
            <a:endParaRPr lang="es-ES" sz="2800" b="1" i="1" dirty="0">
              <a:latin typeface="+mn-lt"/>
              <a:cs typeface="Times New Roman" pitchFamily="18" charset="0"/>
            </a:endParaRPr>
          </a:p>
          <a:p>
            <a:pPr algn="ctr">
              <a:defRPr/>
            </a:pPr>
            <a:endParaRPr lang="es-ES" sz="2800" dirty="0">
              <a:latin typeface="+mn-lt"/>
              <a:cs typeface="Times New Roman" pitchFamily="18" charset="0"/>
            </a:endParaRPr>
          </a:p>
        </p:txBody>
      </p:sp>
      <p:pic>
        <p:nvPicPr>
          <p:cNvPr id="16387" name="0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3943350"/>
            <a:ext cx="4202113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2 Cuadro de texto"/>
          <p:cNvSpPr txBox="1"/>
          <p:nvPr/>
        </p:nvSpPr>
        <p:spPr>
          <a:xfrm>
            <a:off x="3132138" y="5005388"/>
            <a:ext cx="4320182" cy="51184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/>
          <a:lstStyle/>
          <a:p>
            <a:pPr algn="ctr">
              <a:spcAft>
                <a:spcPts val="0"/>
              </a:spcAft>
              <a:tabLst>
                <a:tab pos="2700020" algn="ctr"/>
                <a:tab pos="5400040" algn="r"/>
              </a:tabLst>
              <a:defRPr/>
            </a:pPr>
            <a:r>
              <a:rPr lang="es-ES" sz="1200" dirty="0">
                <a:latin typeface="Minion Pro"/>
                <a:ea typeface="Times New Roman"/>
              </a:rPr>
              <a:t>Unidad de Calidad, Innovación </a:t>
            </a:r>
            <a:r>
              <a:rPr lang="es-ES" sz="1200" dirty="0" smtClean="0">
                <a:latin typeface="Minion Pro"/>
                <a:ea typeface="Times New Roman"/>
              </a:rPr>
              <a:t>Docente y </a:t>
            </a:r>
            <a:r>
              <a:rPr lang="es-ES" sz="1200" dirty="0" smtClean="0">
                <a:latin typeface="Minion Pro"/>
                <a:ea typeface="Times New Roman"/>
              </a:rPr>
              <a:t>Prospectiva</a:t>
            </a:r>
            <a:endParaRPr lang="es-ES" sz="1200" dirty="0">
              <a:latin typeface="Minion Pro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60"/>
          <p:cNvSpPr>
            <a:spLocks noChangeArrowheads="1"/>
          </p:cNvSpPr>
          <p:nvPr/>
        </p:nvSpPr>
        <p:spPr bwMode="auto">
          <a:xfrm>
            <a:off x="0" y="357188"/>
            <a:ext cx="9144000" cy="46166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2400" b="1" i="1" dirty="0" smtClean="0">
                <a:latin typeface="+mn-lt"/>
              </a:rPr>
              <a:t>Elaboración del autoinforme </a:t>
            </a:r>
            <a:r>
              <a:rPr lang="es-ES" sz="2400" b="1" i="1" dirty="0" smtClean="0">
                <a:latin typeface="+mn-lt"/>
              </a:rPr>
              <a:t>de RA</a:t>
            </a:r>
            <a:endParaRPr lang="es-ES" sz="2400" b="1" i="1" dirty="0" smtClean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825128" y="1340768"/>
            <a:ext cx="7493744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ES" sz="1800" b="1" dirty="0" smtClean="0">
                <a:latin typeface="+mn-lt"/>
                <a:cs typeface="Times New Roman" pitchFamily="18" charset="0"/>
              </a:rPr>
              <a:t>En cada apartado del modelo de autoinforme os encontrareis: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s-ES" sz="1800" b="1" dirty="0" smtClean="0">
                <a:latin typeface="+mn-lt"/>
              </a:rPr>
              <a:t>Texto de color negro. </a:t>
            </a:r>
            <a:r>
              <a:rPr lang="es-ES" sz="1800" dirty="0" smtClean="0">
                <a:latin typeface="+mn-lt"/>
              </a:rPr>
              <a:t>Son textos genéricos para todos los autoinformes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ES" sz="1800" b="1" dirty="0" smtClean="0">
                <a:latin typeface="+mn-lt"/>
              </a:rPr>
              <a:t>Texto de color azul. </a:t>
            </a:r>
            <a:r>
              <a:rPr lang="es-ES" sz="1800" dirty="0" smtClean="0">
                <a:latin typeface="+mn-lt"/>
              </a:rPr>
              <a:t>Orientaciones de la UCIP para contextualizar el autoinforme con los datos del título</a:t>
            </a:r>
          </a:p>
          <a:p>
            <a:pPr algn="just">
              <a:defRPr/>
            </a:pPr>
            <a:endParaRPr lang="es-ES" sz="1800" b="1" dirty="0" smtClean="0">
              <a:latin typeface="+mn-lt"/>
            </a:endParaRPr>
          </a:p>
          <a:p>
            <a:pPr algn="just">
              <a:defRPr/>
            </a:pPr>
            <a:r>
              <a:rPr lang="es-ES" sz="1800" b="1" dirty="0" smtClean="0">
                <a:latin typeface="+mn-lt"/>
                <a:cs typeface="Times New Roman" pitchFamily="18" charset="0"/>
              </a:rPr>
              <a:t>Importante en cada apartado: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s-ES" sz="1800" dirty="0" smtClean="0">
                <a:latin typeface="+mn-lt"/>
                <a:cs typeface="Times New Roman" pitchFamily="18" charset="0"/>
              </a:rPr>
              <a:t>Dar respuesta a </a:t>
            </a:r>
            <a:r>
              <a:rPr lang="es-ES" sz="1800" b="1" dirty="0" smtClean="0">
                <a:latin typeface="+mn-lt"/>
                <a:cs typeface="Times New Roman" pitchFamily="18" charset="0"/>
              </a:rPr>
              <a:t>recomendaciones</a:t>
            </a:r>
            <a:r>
              <a:rPr lang="es-ES" sz="1800" dirty="0" smtClean="0">
                <a:latin typeface="+mn-lt"/>
                <a:cs typeface="Times New Roman" pitchFamily="18" charset="0"/>
              </a:rPr>
              <a:t> pendientes de procesos anteriores.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ES" sz="1800" dirty="0" smtClean="0">
                <a:latin typeface="+mn-lt"/>
                <a:cs typeface="Times New Roman" pitchFamily="18" charset="0"/>
              </a:rPr>
              <a:t>Siempre que se identifique una </a:t>
            </a:r>
            <a:r>
              <a:rPr lang="es-ES" sz="1800" b="1" dirty="0" smtClean="0">
                <a:latin typeface="+mn-lt"/>
                <a:cs typeface="Times New Roman" pitchFamily="18" charset="0"/>
              </a:rPr>
              <a:t>debilidad</a:t>
            </a:r>
            <a:r>
              <a:rPr lang="es-ES" sz="1800" dirty="0" smtClean="0">
                <a:latin typeface="+mn-lt"/>
                <a:cs typeface="Times New Roman" pitchFamily="18" charset="0"/>
              </a:rPr>
              <a:t> en el análisis indicar la </a:t>
            </a:r>
            <a:r>
              <a:rPr lang="es-ES" sz="1800" b="1" dirty="0" smtClean="0">
                <a:latin typeface="+mn-lt"/>
                <a:cs typeface="Times New Roman" pitchFamily="18" charset="0"/>
              </a:rPr>
              <a:t>acción de mejora </a:t>
            </a:r>
            <a:r>
              <a:rPr lang="es-ES" sz="1800" dirty="0" smtClean="0">
                <a:latin typeface="+mn-lt"/>
                <a:cs typeface="Times New Roman" pitchFamily="18" charset="0"/>
              </a:rPr>
              <a:t>correspondiente.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ES" sz="1800" dirty="0" smtClean="0">
                <a:latin typeface="+mn-lt"/>
                <a:cs typeface="Times New Roman" pitchFamily="18" charset="0"/>
              </a:rPr>
              <a:t>Toda “Acción de mejora” que se defina debe estar incluida en la aplicación de “Acciones de mejora”. </a:t>
            </a:r>
            <a:endParaRPr lang="es-ES" sz="1800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48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60"/>
          <p:cNvSpPr>
            <a:spLocks noChangeArrowheads="1"/>
          </p:cNvSpPr>
          <p:nvPr/>
        </p:nvSpPr>
        <p:spPr bwMode="auto">
          <a:xfrm>
            <a:off x="0" y="332656"/>
            <a:ext cx="9144000" cy="46166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2400" b="1" i="1" dirty="0" smtClean="0">
                <a:latin typeface="+mn-lt"/>
              </a:rPr>
              <a:t>Información del proceso de RA</a:t>
            </a:r>
            <a:endParaRPr lang="es-ES" sz="2400" b="1" i="1" dirty="0" smtClean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825128" y="1340768"/>
            <a:ext cx="74937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endParaRPr lang="es-ES" sz="1800" dirty="0">
              <a:latin typeface="+mn-lt"/>
              <a:cs typeface="Times New Roman" pitchFamily="18" charset="0"/>
            </a:endParaRPr>
          </a:p>
        </p:txBody>
      </p:sp>
      <p:sp>
        <p:nvSpPr>
          <p:cNvPr id="5" name="6 CuadroTexto"/>
          <p:cNvSpPr txBox="1"/>
          <p:nvPr/>
        </p:nvSpPr>
        <p:spPr>
          <a:xfrm>
            <a:off x="1043608" y="1331212"/>
            <a:ext cx="7493744" cy="3554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ES" sz="1800" b="1" dirty="0" smtClean="0">
                <a:latin typeface="+mn-lt"/>
                <a:cs typeface="Times New Roman" pitchFamily="18" charset="0"/>
              </a:rPr>
              <a:t>Información: </a:t>
            </a:r>
            <a:endParaRPr lang="es-ES" sz="1800" b="1" dirty="0" smtClean="0">
              <a:latin typeface="+mn-lt"/>
              <a:cs typeface="Times New Roman" pitchFamily="18" charset="0"/>
              <a:hlinkClick r:id="rId3"/>
            </a:endParaRPr>
          </a:p>
          <a:p>
            <a:pPr algn="just">
              <a:defRPr/>
            </a:pPr>
            <a:r>
              <a:rPr lang="es-ES" sz="1800" dirty="0" smtClean="0">
                <a:latin typeface="+mn-lt"/>
                <a:cs typeface="Times New Roman" pitchFamily="18" charset="0"/>
                <a:hlinkClick r:id="rId3"/>
              </a:rPr>
              <a:t>https</a:t>
            </a:r>
            <a:r>
              <a:rPr lang="es-ES" sz="1800" dirty="0">
                <a:latin typeface="+mn-lt"/>
                <a:cs typeface="Times New Roman" pitchFamily="18" charset="0"/>
                <a:hlinkClick r:id="rId3"/>
              </a:rPr>
              <a:t>://</a:t>
            </a:r>
            <a:r>
              <a:rPr lang="es-ES" sz="1800" dirty="0" smtClean="0">
                <a:latin typeface="+mn-lt"/>
                <a:cs typeface="Times New Roman" pitchFamily="18" charset="0"/>
                <a:hlinkClick r:id="rId3"/>
              </a:rPr>
              <a:t>calidad.ugr.es/areas/calidad-titulos/renovacionacreditacion2023</a:t>
            </a:r>
            <a:endParaRPr lang="es-ES" sz="1800" dirty="0" smtClean="0">
              <a:latin typeface="+mn-lt"/>
              <a:cs typeface="Times New Roman" pitchFamily="18" charset="0"/>
            </a:endParaRPr>
          </a:p>
          <a:p>
            <a:pPr algn="just">
              <a:defRPr/>
            </a:pPr>
            <a:endParaRPr lang="es-ES" sz="1800" dirty="0">
              <a:latin typeface="+mn-lt"/>
              <a:cs typeface="Times New Roman" pitchFamily="18" charset="0"/>
            </a:endParaRPr>
          </a:p>
          <a:p>
            <a:pPr algn="just">
              <a:defRPr/>
            </a:pPr>
            <a:endParaRPr lang="es-ES" sz="1800" dirty="0" smtClean="0">
              <a:latin typeface="+mn-lt"/>
              <a:cs typeface="Times New Roman" pitchFamily="18" charset="0"/>
            </a:endParaRPr>
          </a:p>
          <a:p>
            <a:pPr algn="just">
              <a:defRPr/>
            </a:pPr>
            <a:endParaRPr lang="es-ES" sz="1800" dirty="0">
              <a:latin typeface="+mn-lt"/>
              <a:cs typeface="Times New Roman" pitchFamily="18" charset="0"/>
            </a:endParaRPr>
          </a:p>
          <a:p>
            <a:pPr algn="just">
              <a:defRPr/>
            </a:pPr>
            <a:r>
              <a:rPr lang="es-ES" sz="1800" b="1" dirty="0" smtClean="0">
                <a:latin typeface="+mn-lt"/>
                <a:cs typeface="Times New Roman" pitchFamily="18" charset="0"/>
              </a:rPr>
              <a:t>Te ayudamos en</a:t>
            </a:r>
            <a:r>
              <a:rPr lang="es-ES" sz="1800" dirty="0" smtClean="0">
                <a:latin typeface="+mn-lt"/>
                <a:cs typeface="Times New Roman" pitchFamily="18" charset="0"/>
              </a:rPr>
              <a:t>: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s-ES" sz="1800" dirty="0" smtClean="0">
                <a:latin typeface="+mn-lt"/>
                <a:cs typeface="Times New Roman" pitchFamily="18" charset="0"/>
              </a:rPr>
              <a:t>Email de contacto: </a:t>
            </a:r>
            <a:r>
              <a:rPr lang="es-ES" sz="1800" dirty="0" smtClean="0">
                <a:latin typeface="+mn-lt"/>
                <a:cs typeface="Times New Roman" pitchFamily="18" charset="0"/>
                <a:hlinkClick r:id="rId4"/>
              </a:rPr>
              <a:t>acredita@ugr.es</a:t>
            </a:r>
            <a:endParaRPr lang="es-ES" sz="1800" dirty="0" smtClean="0">
              <a:latin typeface="+mn-lt"/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s-ES" sz="1800" dirty="0" smtClean="0">
                <a:latin typeface="+mn-lt"/>
                <a:cs typeface="Times New Roman" pitchFamily="18" charset="0"/>
              </a:rPr>
              <a:t>Teléfonos: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es-ES" sz="1800" dirty="0" smtClean="0">
                <a:latin typeface="+mn-lt"/>
                <a:cs typeface="Times New Roman" pitchFamily="18" charset="0"/>
              </a:rPr>
              <a:t>Marian </a:t>
            </a:r>
            <a:r>
              <a:rPr lang="es-ES" sz="1800" dirty="0" err="1" smtClean="0">
                <a:latin typeface="+mn-lt"/>
                <a:cs typeface="Times New Roman" pitchFamily="18" charset="0"/>
              </a:rPr>
              <a:t>Lizana</a:t>
            </a:r>
            <a:r>
              <a:rPr lang="es-ES" sz="1800" dirty="0" smtClean="0">
                <a:latin typeface="+mn-lt"/>
                <a:cs typeface="Times New Roman" pitchFamily="18" charset="0"/>
              </a:rPr>
              <a:t>: 958 248028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es-ES" sz="1800" dirty="0" smtClean="0">
                <a:latin typeface="+mn-lt"/>
                <a:cs typeface="Times New Roman" pitchFamily="18" charset="0"/>
              </a:rPr>
              <a:t>Elisa Recio: 958 245133</a:t>
            </a:r>
          </a:p>
          <a:p>
            <a:pPr lvl="1" algn="just">
              <a:defRPr/>
            </a:pPr>
            <a:endParaRPr lang="es-ES" sz="1800" dirty="0" smtClean="0">
              <a:latin typeface="+mn-lt"/>
              <a:cs typeface="Times New Roman" pitchFamily="18" charset="0"/>
            </a:endParaRPr>
          </a:p>
          <a:p>
            <a:pPr algn="just">
              <a:defRPr/>
            </a:pPr>
            <a:endParaRPr lang="es-ES" sz="1800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97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468313" y="1484313"/>
            <a:ext cx="8183562" cy="1052512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s-ES" sz="3200" b="1" dirty="0">
                <a:latin typeface="+mj-lt"/>
                <a:ea typeface="+mj-ea"/>
                <a:cs typeface="+mj-cs"/>
              </a:rPr>
              <a:t>MUCHAS GRACIAS POR VUESTRA ATENCIÓN</a:t>
            </a:r>
          </a:p>
        </p:txBody>
      </p:sp>
      <p:pic>
        <p:nvPicPr>
          <p:cNvPr id="28676" name="0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3943350"/>
            <a:ext cx="4202113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2 Cuadro de texto"/>
          <p:cNvSpPr txBox="1"/>
          <p:nvPr/>
        </p:nvSpPr>
        <p:spPr>
          <a:xfrm>
            <a:off x="3132138" y="5005388"/>
            <a:ext cx="3313112" cy="2159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/>
          <a:lstStyle/>
          <a:p>
            <a:pPr>
              <a:spcAft>
                <a:spcPts val="0"/>
              </a:spcAft>
              <a:tabLst>
                <a:tab pos="2700020" algn="ctr"/>
                <a:tab pos="5400040" algn="r"/>
              </a:tabLst>
              <a:defRPr/>
            </a:pPr>
            <a:r>
              <a:rPr lang="es-ES" sz="1200" dirty="0">
                <a:latin typeface="Minion Pro"/>
                <a:ea typeface="Times New Roman"/>
              </a:rPr>
              <a:t>Unidad de Calidad, Innovación </a:t>
            </a:r>
            <a:r>
              <a:rPr lang="es-ES" sz="1200" dirty="0" smtClean="0">
                <a:latin typeface="Minion Pro"/>
                <a:ea typeface="Times New Roman"/>
              </a:rPr>
              <a:t>Docente y </a:t>
            </a:r>
            <a:r>
              <a:rPr lang="es-ES" sz="1200" dirty="0">
                <a:latin typeface="Minion Pro"/>
                <a:ea typeface="Times New Roman"/>
              </a:rPr>
              <a:t>Prospectiva</a:t>
            </a: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es-ES" sz="1000" dirty="0">
                <a:latin typeface="Times New Roman"/>
                <a:ea typeface="Times New Roman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 txBox="1">
            <a:spLocks/>
          </p:cNvSpPr>
          <p:nvPr/>
        </p:nvSpPr>
        <p:spPr>
          <a:xfrm>
            <a:off x="251520" y="1484784"/>
            <a:ext cx="8352656" cy="3888432"/>
          </a:xfrm>
          <a:prstGeom prst="rect">
            <a:avLst/>
          </a:prstGeom>
          <a:solidFill>
            <a:schemeClr val="accent1">
              <a:lumMod val="25000"/>
            </a:schemeClr>
          </a:solidFill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lnSpc>
                <a:spcPct val="150000"/>
              </a:lnSpc>
              <a:buClr>
                <a:schemeClr val="bg1"/>
              </a:buClr>
            </a:pPr>
            <a:r>
              <a:rPr lang="es-ES" altLang="es-ES" sz="1800" kern="0" dirty="0" smtClean="0">
                <a:solidFill>
                  <a:schemeClr val="bg1"/>
                </a:solidFill>
              </a:rPr>
              <a:t>La renovación de la acreditación forma parte de los procedimientos de aseguramiento de la </a:t>
            </a:r>
            <a:r>
              <a:rPr lang="es-ES" altLang="es-ES" sz="1800" kern="0" dirty="0" smtClean="0">
                <a:solidFill>
                  <a:srgbClr val="FFCA02"/>
                </a:solidFill>
              </a:rPr>
              <a:t>calidad</a:t>
            </a:r>
            <a:r>
              <a:rPr lang="es-ES" altLang="es-ES" sz="1800" kern="0" dirty="0" smtClean="0">
                <a:solidFill>
                  <a:schemeClr val="bg1"/>
                </a:solidFill>
              </a:rPr>
              <a:t> de las enseñanzas universitarias oficiales. </a:t>
            </a:r>
          </a:p>
          <a:p>
            <a:pPr algn="just">
              <a:lnSpc>
                <a:spcPct val="200000"/>
              </a:lnSpc>
              <a:buClr>
                <a:schemeClr val="bg1"/>
              </a:buClr>
            </a:pPr>
            <a:r>
              <a:rPr lang="es-ES" altLang="es-ES" sz="1800" kern="0" dirty="0" smtClean="0">
                <a:solidFill>
                  <a:schemeClr val="bg1"/>
                </a:solidFill>
              </a:rPr>
              <a:t>Es de carácter </a:t>
            </a:r>
            <a:r>
              <a:rPr lang="es-ES" altLang="es-ES" sz="1800" kern="0" dirty="0" smtClean="0">
                <a:solidFill>
                  <a:srgbClr val="FFCA02"/>
                </a:solidFill>
              </a:rPr>
              <a:t>obligatorio </a:t>
            </a:r>
            <a:r>
              <a:rPr lang="es-ES" altLang="es-ES" sz="1800" kern="0" dirty="0" smtClean="0">
                <a:solidFill>
                  <a:schemeClr val="bg1"/>
                </a:solidFill>
              </a:rPr>
              <a:t>para</a:t>
            </a:r>
            <a:r>
              <a:rPr lang="es-ES" altLang="es-ES" sz="1800" kern="0" dirty="0" smtClean="0">
                <a:solidFill>
                  <a:srgbClr val="FFCA02"/>
                </a:solidFill>
              </a:rPr>
              <a:t> </a:t>
            </a:r>
            <a:r>
              <a:rPr lang="es-ES" altLang="es-ES" sz="1800" kern="0" dirty="0" smtClean="0">
                <a:solidFill>
                  <a:schemeClr val="bg1"/>
                </a:solidFill>
              </a:rPr>
              <a:t>todos los títulos universitarios oficiales inscritos en el Registro de Universidades, Centros y Títulos (RUCT).</a:t>
            </a:r>
          </a:p>
          <a:p>
            <a:pPr algn="just">
              <a:lnSpc>
                <a:spcPct val="150000"/>
              </a:lnSpc>
              <a:buClr>
                <a:schemeClr val="bg1"/>
              </a:buClr>
            </a:pPr>
            <a:r>
              <a:rPr lang="es-ES" altLang="es-ES" sz="1800" kern="0" dirty="0" smtClean="0">
                <a:solidFill>
                  <a:srgbClr val="FFCA02"/>
                </a:solidFill>
              </a:rPr>
              <a:t>Regulado</a:t>
            </a:r>
            <a:r>
              <a:rPr lang="es-ES" altLang="es-ES" sz="1800" kern="0" dirty="0" smtClean="0">
                <a:solidFill>
                  <a:schemeClr val="bg1"/>
                </a:solidFill>
              </a:rPr>
              <a:t> por el artículo 34 del Real Decreto 822/2021, de 28 de septiembre, por el que es establece la ordenación de las enseñanzas universitarias oficiales.</a:t>
            </a:r>
            <a:endParaRPr lang="es-ES" altLang="es-ES" sz="1800" kern="0" dirty="0" smtClean="0">
              <a:solidFill>
                <a:schemeClr val="bg1"/>
              </a:solidFill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 bwMode="auto">
          <a:xfrm>
            <a:off x="0" y="188640"/>
            <a:ext cx="9144000" cy="8636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2"/>
                </a:solidFill>
                <a:latin typeface="+mj-lt"/>
                <a:ea typeface="ＭＳ Ｐゴシック" pitchFamily="34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s-ES" altLang="es-ES" sz="2400" b="1" kern="0" dirty="0" smtClean="0">
                <a:solidFill>
                  <a:schemeClr val="tx1"/>
                </a:solidFill>
              </a:rPr>
              <a:t>¿Por qué hay que renovar la acreditación?</a:t>
            </a:r>
            <a:endParaRPr lang="es-ES" altLang="es-ES" sz="2400" b="1" kern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71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Título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720080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es-ES" altLang="es-ES" sz="2400" b="1" dirty="0" smtClean="0">
                <a:solidFill>
                  <a:schemeClr val="tx1"/>
                </a:solidFill>
              </a:rPr>
              <a:t>Propósitos</a:t>
            </a:r>
          </a:p>
        </p:txBody>
      </p:sp>
      <p:sp>
        <p:nvSpPr>
          <p:cNvPr id="4" name="Rectángulo 3"/>
          <p:cNvSpPr/>
          <p:nvPr/>
        </p:nvSpPr>
        <p:spPr>
          <a:xfrm>
            <a:off x="323528" y="1206470"/>
            <a:ext cx="799288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Asegurar la calidad del programa formativo</a:t>
            </a:r>
            <a:r>
              <a:rPr lang="es-E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E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acuerdo </a:t>
            </a:r>
            <a:r>
              <a:rPr lang="es-ES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los </a:t>
            </a:r>
            <a:r>
              <a:rPr lang="es-E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criterios expresados en la normativa </a:t>
            </a:r>
            <a:r>
              <a:rPr lang="es-ES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s-ES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garantizar </a:t>
            </a:r>
            <a:r>
              <a:rPr lang="es-ES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es-ES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calidad de los resultados obtenidos</a:t>
            </a:r>
            <a:r>
              <a:rPr lang="es-E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 el desarrollo de las enseñanzas. </a:t>
            </a:r>
            <a:endParaRPr lang="es-ES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endParaRPr lang="es-E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Comprobar que el título ha tenido un proceso de seguimiento apropiado</a:t>
            </a:r>
            <a:r>
              <a:rPr lang="es-E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 que se ha utilizado la </a:t>
            </a:r>
            <a:r>
              <a:rPr lang="es-ES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información cuantitativa y cualitativa </a:t>
            </a:r>
            <a:r>
              <a:rPr lang="es-E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disponible para </a:t>
            </a:r>
            <a:r>
              <a:rPr lang="es-ES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analizar</a:t>
            </a:r>
            <a:r>
              <a:rPr lang="es-E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 desarrollo, </a:t>
            </a:r>
            <a:r>
              <a:rPr lang="es-ES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generar y poner en marcha las propuestas de mejora pertinentes</a:t>
            </a:r>
            <a:r>
              <a:rPr lang="es-E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s-ES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endParaRPr lang="es-E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Asegurar la disponibilidad </a:t>
            </a:r>
            <a:r>
              <a:rPr lang="es-E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el acceso de una </a:t>
            </a:r>
            <a:r>
              <a:rPr lang="es-ES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información pública</a:t>
            </a:r>
            <a:r>
              <a:rPr lang="es-E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válida, fiable, </a:t>
            </a:r>
            <a:r>
              <a:rPr lang="es-ES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s-E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relevante que </a:t>
            </a:r>
            <a:r>
              <a:rPr lang="es-ES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ayude en la toma de decisiones. </a:t>
            </a:r>
            <a:endParaRPr lang="es-ES" b="1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endParaRPr lang="es-ES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Aportar</a:t>
            </a:r>
            <a:r>
              <a:rPr lang="es-E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recomendaciones y/o sugerencias de mejora para el título</a:t>
            </a:r>
            <a:r>
              <a:rPr lang="es-E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s-E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 </a:t>
            </a:r>
            <a:r>
              <a:rPr lang="es-ES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desarrollo que serán</a:t>
            </a:r>
            <a:r>
              <a:rPr lang="es-ES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tenidas </a:t>
            </a:r>
            <a:r>
              <a:rPr lang="es-ES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cuenta en futuros seguimientos y renovaciones de la acreditación</a:t>
            </a:r>
            <a:r>
              <a:rPr lang="es-E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438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Título"/>
          <p:cNvSpPr>
            <a:spLocks noGrp="1"/>
          </p:cNvSpPr>
          <p:nvPr>
            <p:ph type="ctrTitle"/>
          </p:nvPr>
        </p:nvSpPr>
        <p:spPr>
          <a:xfrm>
            <a:off x="0" y="70375"/>
            <a:ext cx="9144000" cy="863600"/>
          </a:xfrm>
          <a:solidFill>
            <a:schemeClr val="accent1"/>
          </a:solidFill>
        </p:spPr>
        <p:txBody>
          <a:bodyPr/>
          <a:lstStyle/>
          <a:p>
            <a:r>
              <a:rPr lang="es-ES" altLang="es-ES" sz="2400" b="1" dirty="0" smtClean="0">
                <a:solidFill>
                  <a:schemeClr val="tx1"/>
                </a:solidFill>
              </a:rPr>
              <a:t>¿Cuándo hay que renovar </a:t>
            </a:r>
            <a:r>
              <a:rPr lang="es-ES" altLang="es-ES" sz="2400" b="1" dirty="0" smtClean="0">
                <a:solidFill>
                  <a:schemeClr val="tx1"/>
                </a:solidFill>
              </a:rPr>
              <a:t>la </a:t>
            </a:r>
            <a:r>
              <a:rPr lang="es-ES" altLang="es-ES" sz="2400" b="1" dirty="0" smtClean="0">
                <a:solidFill>
                  <a:schemeClr val="tx1"/>
                </a:solidFill>
              </a:rPr>
              <a:t>acreditación de un título?</a:t>
            </a:r>
            <a:endParaRPr lang="es-ES" altLang="es-ES" sz="2400" b="1" dirty="0" smtClean="0">
              <a:solidFill>
                <a:schemeClr val="tx1"/>
              </a:solidFill>
            </a:endParaRPr>
          </a:p>
        </p:txBody>
      </p:sp>
      <p:sp>
        <p:nvSpPr>
          <p:cNvPr id="17411" name="2 Subtítulo"/>
          <p:cNvSpPr>
            <a:spLocks noGrp="1"/>
          </p:cNvSpPr>
          <p:nvPr>
            <p:ph type="subTitle" idx="1"/>
          </p:nvPr>
        </p:nvSpPr>
        <p:spPr>
          <a:xfrm>
            <a:off x="251520" y="1844824"/>
            <a:ext cx="8640960" cy="2965066"/>
          </a:xfrm>
          <a:solidFill>
            <a:schemeClr val="accent1">
              <a:lumMod val="25000"/>
            </a:schemeClr>
          </a:solidFill>
        </p:spPr>
        <p:txBody>
          <a:bodyPr/>
          <a:lstStyle/>
          <a:p>
            <a:pPr marL="285750" indent="-285750" algn="just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s-ES" altLang="es-ES" sz="1800" dirty="0" smtClean="0">
                <a:solidFill>
                  <a:schemeClr val="bg1"/>
                </a:solidFill>
              </a:rPr>
              <a:t>Grados: </a:t>
            </a:r>
          </a:p>
          <a:p>
            <a:pPr marL="742950" lvl="1" indent="-285750" algn="just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s-ES" altLang="es-ES" sz="1800" dirty="0" smtClean="0">
                <a:solidFill>
                  <a:schemeClr val="bg1"/>
                </a:solidFill>
              </a:rPr>
              <a:t>Títulos de 240 ECTS: Plazo máximo 6 años </a:t>
            </a:r>
          </a:p>
          <a:p>
            <a:pPr marL="742950" lvl="1" indent="-285750" algn="just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s-ES" altLang="es-ES" sz="1800" dirty="0" smtClean="0">
                <a:solidFill>
                  <a:schemeClr val="bg1"/>
                </a:solidFill>
              </a:rPr>
              <a:t>Títulos de 300 o 360 ECTS: Plazo máximo 8 años</a:t>
            </a:r>
          </a:p>
          <a:p>
            <a:pPr marL="285750" indent="-285750" algn="just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s-ES" altLang="es-ES" sz="1800" dirty="0" smtClean="0">
                <a:solidFill>
                  <a:schemeClr val="bg1"/>
                </a:solidFill>
              </a:rPr>
              <a:t>Másteres: Plazo máximo 6 años</a:t>
            </a:r>
          </a:p>
          <a:p>
            <a:pPr marL="285750" indent="-285750" algn="just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s-ES" altLang="es-ES" sz="1800" dirty="0" smtClean="0">
                <a:solidFill>
                  <a:schemeClr val="bg1"/>
                </a:solidFill>
              </a:rPr>
              <a:t>Doctorado: Plazo máximo 8 años</a:t>
            </a:r>
          </a:p>
          <a:p>
            <a:pPr lvl="1" algn="r">
              <a:buClr>
                <a:schemeClr val="bg1"/>
              </a:buClr>
            </a:pPr>
            <a:r>
              <a:rPr lang="es-ES" altLang="es-ES" sz="1200" dirty="0" smtClean="0">
                <a:solidFill>
                  <a:schemeClr val="bg1"/>
                </a:solidFill>
              </a:rPr>
              <a:t>Cómputo de plazos: desde la fecha de inicio de impartición</a:t>
            </a:r>
          </a:p>
          <a:p>
            <a:pPr lvl="1" algn="r">
              <a:buClr>
                <a:schemeClr val="bg1"/>
              </a:buClr>
            </a:pPr>
            <a:r>
              <a:rPr lang="es-ES" altLang="es-ES" sz="1200" dirty="0" smtClean="0">
                <a:solidFill>
                  <a:schemeClr val="bg1"/>
                </a:solidFill>
              </a:rPr>
              <a:t>o renovación anterior.</a:t>
            </a:r>
          </a:p>
          <a:p>
            <a:pPr marL="742950" lvl="1" indent="-285750" algn="just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s-ES" altLang="es-ES" dirty="0">
              <a:solidFill>
                <a:schemeClr val="bg1"/>
              </a:solidFill>
            </a:endParaRPr>
          </a:p>
          <a:p>
            <a:pPr marL="742950" lvl="1" indent="-285750" algn="just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s-ES" altLang="es-ES" dirty="0" smtClean="0">
              <a:solidFill>
                <a:schemeClr val="bg1"/>
              </a:solidFill>
            </a:endParaRPr>
          </a:p>
          <a:p>
            <a:pPr lvl="1" algn="just">
              <a:lnSpc>
                <a:spcPct val="150000"/>
              </a:lnSpc>
              <a:buClr>
                <a:schemeClr val="bg1"/>
              </a:buClr>
            </a:pPr>
            <a:endParaRPr lang="es-ES" altLang="es-E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0"/>
          <p:cNvSpPr>
            <a:spLocks noChangeArrowheads="1"/>
          </p:cNvSpPr>
          <p:nvPr/>
        </p:nvSpPr>
        <p:spPr bwMode="auto">
          <a:xfrm>
            <a:off x="214313" y="1196752"/>
            <a:ext cx="871537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s-ES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s-ES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s-ES" dirty="0">
              <a:latin typeface="+mn-lt"/>
            </a:endParaRPr>
          </a:p>
        </p:txBody>
      </p:sp>
      <p:sp>
        <p:nvSpPr>
          <p:cNvPr id="19461" name="Text Box 7"/>
          <p:cNvSpPr txBox="1">
            <a:spLocks noChangeArrowheads="1"/>
          </p:cNvSpPr>
          <p:nvPr/>
        </p:nvSpPr>
        <p:spPr bwMode="auto">
          <a:xfrm>
            <a:off x="0" y="358775"/>
            <a:ext cx="9144000" cy="4619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400" b="1" i="1" dirty="0" smtClean="0">
                <a:latin typeface="+mn-lt"/>
              </a:rPr>
              <a:t>Requisitos de renovación de la acreditación (RA)</a:t>
            </a:r>
            <a:endParaRPr lang="es-ES" sz="2400" b="1" i="1" dirty="0">
              <a:latin typeface="+mn-lt"/>
            </a:endParaRPr>
          </a:p>
        </p:txBody>
      </p:sp>
      <p:sp>
        <p:nvSpPr>
          <p:cNvPr id="4" name="Rectangle 60"/>
          <p:cNvSpPr>
            <a:spLocks noChangeArrowheads="1"/>
          </p:cNvSpPr>
          <p:nvPr/>
        </p:nvSpPr>
        <p:spPr bwMode="auto">
          <a:xfrm>
            <a:off x="683568" y="1052736"/>
            <a:ext cx="7488832" cy="4508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endParaRPr lang="es-ES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es-ES" sz="1800" b="1" dirty="0" smtClean="0"/>
              <a:t>Memoria de verificación actualizada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es-ES" sz="1800" b="1" dirty="0" smtClean="0"/>
              <a:t>No debe tener ningún proceso de modificación abierto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es-ES" sz="1800" b="1" dirty="0" smtClean="0"/>
              <a:t>Disponer de al menos un informe de seguimiento </a:t>
            </a:r>
            <a:r>
              <a:rPr lang="es-ES" sz="1800" dirty="0" smtClean="0"/>
              <a:t>(transcurridos 3 años </a:t>
            </a:r>
            <a:r>
              <a:rPr lang="es-ES" altLang="es-ES" sz="1800" dirty="0"/>
              <a:t>desde la fecha de inicio de </a:t>
            </a:r>
            <a:r>
              <a:rPr lang="es-ES" altLang="es-ES" sz="1800" dirty="0" smtClean="0"/>
              <a:t>impartición o </a:t>
            </a:r>
            <a:r>
              <a:rPr lang="es-ES" altLang="es-ES" sz="1800" dirty="0"/>
              <a:t>renovación </a:t>
            </a:r>
            <a:r>
              <a:rPr lang="es-ES" altLang="es-ES" sz="1800" dirty="0" smtClean="0"/>
              <a:t>anterior)</a:t>
            </a:r>
            <a:endParaRPr lang="es-ES" sz="1800" dirty="0" smtClean="0"/>
          </a:p>
          <a:p>
            <a:pPr algn="just">
              <a:defRPr/>
            </a:pPr>
            <a:endParaRPr lang="es-ES" sz="1600" b="1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algn="just">
              <a:defRPr/>
            </a:pPr>
            <a:endParaRPr lang="es-ES" sz="1600" b="1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s-ES" sz="16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¿</a:t>
            </a:r>
            <a:r>
              <a:rPr lang="es-ES" sz="1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A quien le corresponde el proceso de evaluación de la RA</a:t>
            </a:r>
            <a:r>
              <a:rPr lang="es-ES" sz="16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?</a:t>
            </a:r>
            <a:endParaRPr lang="es-ES" sz="16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algn="just">
              <a:defRPr/>
            </a:pPr>
            <a:r>
              <a:rPr lang="es-ES" sz="1600" b="1" dirty="0">
                <a:latin typeface="+mn-lt"/>
              </a:rPr>
              <a:t>A la Agencia para la Calidad Científica y Universitaria de Andalucía (ACCUA), según el art. 34 del RD 822/2021.</a:t>
            </a:r>
          </a:p>
          <a:p>
            <a:pPr lvl="1" algn="just">
              <a:defRPr/>
            </a:pPr>
            <a:endParaRPr lang="es-ES" sz="1600" b="1" dirty="0"/>
          </a:p>
          <a:p>
            <a:pPr algn="just">
              <a:defRPr/>
            </a:pPr>
            <a:r>
              <a:rPr lang="es-ES" sz="1600" b="1" dirty="0" smtClean="0"/>
              <a:t>Definido en: “Guía para la renovación de la acreditación de los títulos universitarios de grado, máster y doctorado de Andalucía”. (</a:t>
            </a:r>
            <a:r>
              <a:rPr lang="es-ES" sz="1600" b="1" dirty="0" smtClean="0">
                <a:hlinkClick r:id="rId3"/>
              </a:rPr>
              <a:t>enlace</a:t>
            </a:r>
            <a:r>
              <a:rPr lang="es-ES" sz="1600" b="1" dirty="0" smtClean="0"/>
              <a:t>)</a:t>
            </a:r>
            <a:endParaRPr lang="es-ES" sz="1600" b="1" dirty="0"/>
          </a:p>
          <a:p>
            <a:pPr lvl="1">
              <a:defRPr/>
            </a:pPr>
            <a:endParaRPr lang="es-ES" sz="1600" b="1" dirty="0" smtClean="0">
              <a:latin typeface="+mn-lt"/>
            </a:endParaRPr>
          </a:p>
          <a:p>
            <a:pPr>
              <a:defRPr/>
            </a:pPr>
            <a:endParaRPr lang="es-ES" sz="1600" b="1" dirty="0" smtClean="0">
              <a:latin typeface="+mn-lt"/>
            </a:endParaRPr>
          </a:p>
          <a:p>
            <a:pPr>
              <a:defRPr/>
            </a:pPr>
            <a:r>
              <a:rPr lang="es-ES" sz="1600" b="1" i="1" dirty="0" smtClean="0">
                <a:latin typeface="+mn-lt"/>
              </a:rPr>
              <a:t> </a:t>
            </a:r>
            <a:endParaRPr lang="es-ES" sz="1600" b="1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358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0"/>
          <p:cNvSpPr>
            <a:spLocks noChangeArrowheads="1"/>
          </p:cNvSpPr>
          <p:nvPr/>
        </p:nvSpPr>
        <p:spPr bwMode="auto">
          <a:xfrm>
            <a:off x="214313" y="1196752"/>
            <a:ext cx="8715375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s-ES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FASE 1</a:t>
            </a:r>
            <a:r>
              <a:rPr lang="es-E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  </a:t>
            </a:r>
            <a:r>
              <a:rPr lang="es-ES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Elaboración AUTOINFORME 	y  LISTADO DE EVIDENCIAS.</a:t>
            </a:r>
          </a:p>
          <a:p>
            <a:pPr lvl="1">
              <a:defRPr/>
            </a:pPr>
            <a:r>
              <a:rPr lang="es-ES" sz="1600" b="1" dirty="0">
                <a:latin typeface="+mn-lt"/>
              </a:rPr>
              <a:t>Etapa 1. Entrega modelo autoinforme/anexo tablas/listado evidencias</a:t>
            </a:r>
          </a:p>
          <a:p>
            <a:pPr lvl="1">
              <a:defRPr/>
            </a:pPr>
            <a:r>
              <a:rPr lang="es-ES" sz="1600" b="1" dirty="0">
                <a:latin typeface="+mn-lt"/>
              </a:rPr>
              <a:t>Etapa 2. Elaboración </a:t>
            </a:r>
            <a:r>
              <a:rPr lang="es-ES" sz="1600" b="1" dirty="0" smtClean="0">
                <a:latin typeface="+mn-lt"/>
              </a:rPr>
              <a:t>autoinforme y recopilación de evidencias </a:t>
            </a:r>
          </a:p>
          <a:p>
            <a:pPr lvl="1">
              <a:defRPr/>
            </a:pPr>
            <a:r>
              <a:rPr lang="es-ES" sz="1600" b="1" dirty="0" smtClean="0">
                <a:latin typeface="+mn-lt"/>
              </a:rPr>
              <a:t>Etapa </a:t>
            </a:r>
            <a:r>
              <a:rPr lang="es-ES" sz="1600" b="1" dirty="0">
                <a:latin typeface="+mn-lt"/>
              </a:rPr>
              <a:t>3. Revisión </a:t>
            </a:r>
            <a:r>
              <a:rPr lang="es-ES" sz="1600" b="1" dirty="0" smtClean="0">
                <a:latin typeface="+mn-lt"/>
              </a:rPr>
              <a:t>autoinformes (Comisión mixta)</a:t>
            </a:r>
          </a:p>
          <a:p>
            <a:pPr lvl="1">
              <a:defRPr/>
            </a:pPr>
            <a:r>
              <a:rPr lang="es-ES" sz="1600" b="1" dirty="0" smtClean="0">
                <a:latin typeface="+mn-lt"/>
              </a:rPr>
              <a:t>Etapa 4. Incorporación de cambios y elaboración de autoinforme definitivo</a:t>
            </a:r>
            <a:endParaRPr lang="es-ES" sz="1600" b="1" dirty="0">
              <a:latin typeface="+mn-lt"/>
            </a:endParaRPr>
          </a:p>
          <a:p>
            <a:pPr lvl="1">
              <a:defRPr/>
            </a:pPr>
            <a:r>
              <a:rPr lang="es-ES" sz="1600" b="1" dirty="0">
                <a:latin typeface="+mn-lt"/>
              </a:rPr>
              <a:t>Etapa </a:t>
            </a:r>
            <a:r>
              <a:rPr lang="es-ES" sz="1600" b="1" dirty="0" smtClean="0">
                <a:latin typeface="+mn-lt"/>
              </a:rPr>
              <a:t>5. </a:t>
            </a:r>
            <a:r>
              <a:rPr lang="es-ES" sz="1600" b="1" dirty="0">
                <a:latin typeface="+mn-lt"/>
              </a:rPr>
              <a:t>Envío autoinformes </a:t>
            </a:r>
            <a:r>
              <a:rPr lang="es-ES" sz="1600" b="1" dirty="0" smtClean="0">
                <a:latin typeface="+mn-lt"/>
              </a:rPr>
              <a:t>a la Comisión Títulos </a:t>
            </a:r>
            <a:r>
              <a:rPr lang="es-ES" sz="1600" b="1" dirty="0">
                <a:latin typeface="+mn-lt"/>
              </a:rPr>
              <a:t>de Grado para ratificación</a:t>
            </a:r>
          </a:p>
          <a:p>
            <a:pPr lvl="1">
              <a:defRPr/>
            </a:pPr>
            <a:r>
              <a:rPr lang="es-ES" sz="1600" b="1" dirty="0">
                <a:latin typeface="+mn-lt"/>
              </a:rPr>
              <a:t>Etapa </a:t>
            </a:r>
            <a:r>
              <a:rPr lang="es-ES" sz="1600" b="1" dirty="0" smtClean="0">
                <a:latin typeface="+mn-lt"/>
              </a:rPr>
              <a:t>6. </a:t>
            </a:r>
            <a:r>
              <a:rPr lang="es-ES" sz="1600" b="1" dirty="0">
                <a:latin typeface="+mn-lt"/>
              </a:rPr>
              <a:t>Presentación autoinforme/evidencias a la </a:t>
            </a:r>
            <a:r>
              <a:rPr lang="es-ES" sz="1600" b="1" dirty="0" smtClean="0">
                <a:latin typeface="+mn-lt"/>
              </a:rPr>
              <a:t>ACCUA </a:t>
            </a:r>
            <a:r>
              <a:rPr lang="es-ES" sz="1600" b="1" dirty="0" smtClean="0">
                <a:latin typeface="+mn-lt"/>
              </a:rPr>
              <a:t>(Octubre 2023)</a:t>
            </a:r>
          </a:p>
          <a:p>
            <a:pPr>
              <a:defRPr/>
            </a:pPr>
            <a:endParaRPr lang="es-ES" b="1" dirty="0" smtClean="0">
              <a:solidFill>
                <a:srgbClr val="E5CB09"/>
              </a:solidFill>
              <a:latin typeface="+mn-lt"/>
            </a:endParaRPr>
          </a:p>
          <a:p>
            <a:pPr>
              <a:defRPr/>
            </a:pP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FASE </a:t>
            </a:r>
            <a:r>
              <a:rPr lang="es-ES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2.  Evaluación Externa 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(ACCUA):  </a:t>
            </a:r>
            <a:endParaRPr lang="es-ES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lvl="1">
              <a:lnSpc>
                <a:spcPct val="150000"/>
              </a:lnSpc>
              <a:defRPr/>
            </a:pPr>
            <a:r>
              <a:rPr lang="es-ES" sz="1600" b="1" dirty="0">
                <a:latin typeface="+mn-lt"/>
              </a:rPr>
              <a:t>Etapa </a:t>
            </a:r>
            <a:r>
              <a:rPr lang="es-ES" sz="1600" b="1" dirty="0" smtClean="0">
                <a:latin typeface="+mn-lt"/>
              </a:rPr>
              <a:t>7. Visita </a:t>
            </a:r>
            <a:r>
              <a:rPr lang="es-ES" sz="1600" b="1" dirty="0">
                <a:latin typeface="+mn-lt"/>
              </a:rPr>
              <a:t>de una  Comisión </a:t>
            </a:r>
            <a:r>
              <a:rPr lang="es-ES" sz="1600" b="1" dirty="0" smtClean="0">
                <a:latin typeface="+mn-lt"/>
              </a:rPr>
              <a:t>de </a:t>
            </a:r>
            <a:r>
              <a:rPr lang="es-ES" sz="1600" b="1" dirty="0">
                <a:latin typeface="+mn-lt"/>
              </a:rPr>
              <a:t>Evaluación Externa </a:t>
            </a:r>
            <a:r>
              <a:rPr lang="es-ES" sz="1600" b="1" dirty="0" smtClean="0">
                <a:latin typeface="+mn-lt"/>
              </a:rPr>
              <a:t>(Enero-Febrero 2024)</a:t>
            </a:r>
            <a:endParaRPr lang="es-ES" sz="1600" b="1" dirty="0">
              <a:latin typeface="+mn-lt"/>
            </a:endParaRPr>
          </a:p>
          <a:p>
            <a:pPr>
              <a:defRPr/>
            </a:pPr>
            <a:endParaRPr lang="es-ES" b="1" dirty="0">
              <a:solidFill>
                <a:srgbClr val="E5CB09"/>
              </a:solidFill>
              <a:latin typeface="+mn-lt"/>
            </a:endParaRPr>
          </a:p>
          <a:p>
            <a:pPr>
              <a:defRPr/>
            </a:pPr>
            <a:r>
              <a:rPr lang="es-ES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FASE 3. Emisión Informe de Renovación 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(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ACCUA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):</a:t>
            </a:r>
            <a:endParaRPr lang="es-ES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lvl="1">
              <a:lnSpc>
                <a:spcPct val="150000"/>
              </a:lnSpc>
              <a:defRPr/>
            </a:pPr>
            <a:r>
              <a:rPr lang="es-ES" sz="1600" b="1" dirty="0">
                <a:latin typeface="+mn-lt"/>
              </a:rPr>
              <a:t>Etapa </a:t>
            </a:r>
            <a:r>
              <a:rPr lang="es-ES" sz="1600" b="1" dirty="0" smtClean="0">
                <a:latin typeface="+mn-lt"/>
              </a:rPr>
              <a:t>8. </a:t>
            </a:r>
            <a:r>
              <a:rPr lang="es-ES" sz="1600" b="1" dirty="0">
                <a:latin typeface="+mn-lt"/>
              </a:rPr>
              <a:t>Informe Provisional (recomendaciones/modificaciones</a:t>
            </a:r>
            <a:r>
              <a:rPr lang="es-ES" sz="1600" b="1" dirty="0" smtClean="0">
                <a:latin typeface="+mn-lt"/>
              </a:rPr>
              <a:t>). (Abril 2024)</a:t>
            </a:r>
            <a:endParaRPr lang="es-ES" sz="1600" b="1" dirty="0">
              <a:latin typeface="+mn-lt"/>
            </a:endParaRPr>
          </a:p>
          <a:p>
            <a:pPr lvl="1">
              <a:defRPr/>
            </a:pPr>
            <a:r>
              <a:rPr lang="es-ES" sz="1600" b="1" dirty="0">
                <a:latin typeface="+mn-lt"/>
              </a:rPr>
              <a:t>Etapa </a:t>
            </a:r>
            <a:r>
              <a:rPr lang="es-ES" sz="1600" b="1" dirty="0" smtClean="0">
                <a:latin typeface="+mn-lt"/>
              </a:rPr>
              <a:t>9. </a:t>
            </a:r>
            <a:r>
              <a:rPr lang="es-ES" sz="1600" b="1" dirty="0">
                <a:latin typeface="+mn-lt"/>
              </a:rPr>
              <a:t>Presentación de alegaciones al informe </a:t>
            </a:r>
            <a:r>
              <a:rPr lang="es-ES" sz="1600" b="1" dirty="0" smtClean="0">
                <a:latin typeface="+mn-lt"/>
              </a:rPr>
              <a:t>provisional</a:t>
            </a:r>
          </a:p>
          <a:p>
            <a:pPr lvl="1">
              <a:defRPr/>
            </a:pPr>
            <a:r>
              <a:rPr lang="es-ES" sz="1600" b="1" dirty="0" smtClean="0">
                <a:latin typeface="+mn-lt"/>
              </a:rPr>
              <a:t>Etapa 10. </a:t>
            </a:r>
            <a:r>
              <a:rPr lang="es-ES" sz="1600" b="1" dirty="0">
                <a:latin typeface="+mn-lt"/>
              </a:rPr>
              <a:t>Informe Final </a:t>
            </a:r>
            <a:endParaRPr lang="es-ES" b="1" i="1" dirty="0">
              <a:latin typeface="+mn-lt"/>
            </a:endParaRPr>
          </a:p>
          <a:p>
            <a:pPr>
              <a:defRPr/>
            </a:pPr>
            <a:r>
              <a:rPr lang="es-ES" b="1" i="1" dirty="0">
                <a:latin typeface="+mn-lt"/>
              </a:rPr>
              <a:t> </a:t>
            </a:r>
          </a:p>
        </p:txBody>
      </p:sp>
      <p:sp>
        <p:nvSpPr>
          <p:cNvPr id="19461" name="Text Box 7"/>
          <p:cNvSpPr txBox="1">
            <a:spLocks noChangeArrowheads="1"/>
          </p:cNvSpPr>
          <p:nvPr/>
        </p:nvSpPr>
        <p:spPr bwMode="auto">
          <a:xfrm>
            <a:off x="0" y="358775"/>
            <a:ext cx="9144000" cy="4619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400" b="1" i="1" dirty="0">
                <a:latin typeface="+mn-lt"/>
              </a:rPr>
              <a:t>FASES del proceso de </a:t>
            </a:r>
            <a:r>
              <a:rPr lang="es-ES" sz="2400" b="1" i="1" dirty="0" smtClean="0">
                <a:latin typeface="+mn-lt"/>
              </a:rPr>
              <a:t>RA</a:t>
            </a:r>
            <a:endParaRPr lang="es-ES" sz="2400" b="1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6787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0" y="358775"/>
            <a:ext cx="9144000" cy="907941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defRPr/>
            </a:pPr>
            <a:r>
              <a:rPr lang="es-ES" sz="2400" b="1" dirty="0" smtClean="0">
                <a:latin typeface="+mn-lt"/>
              </a:rPr>
              <a:t>Proceso </a:t>
            </a:r>
            <a:r>
              <a:rPr lang="es-ES" sz="2400" b="1" dirty="0">
                <a:latin typeface="+mn-lt"/>
              </a:rPr>
              <a:t>de Renovación de la </a:t>
            </a:r>
            <a:r>
              <a:rPr lang="es-ES" sz="2400" b="1" dirty="0" smtClean="0">
                <a:latin typeface="+mn-lt"/>
              </a:rPr>
              <a:t>Acreditación: </a:t>
            </a:r>
          </a:p>
          <a:p>
            <a:pPr algn="ctr">
              <a:spcBef>
                <a:spcPts val="600"/>
              </a:spcBef>
              <a:defRPr/>
            </a:pPr>
            <a:r>
              <a:rPr lang="es-ES" sz="2400" b="1" dirty="0" smtClean="0">
                <a:latin typeface="+mn-lt"/>
              </a:rPr>
              <a:t>Fase 1: </a:t>
            </a:r>
            <a:r>
              <a:rPr lang="es-ES" sz="2400" b="1" dirty="0" smtClean="0">
                <a:latin typeface="+mn-lt"/>
              </a:rPr>
              <a:t>Que, </a:t>
            </a:r>
            <a:r>
              <a:rPr lang="es-ES" sz="2400" b="1" dirty="0" smtClean="0">
                <a:latin typeface="+mn-lt"/>
              </a:rPr>
              <a:t>Quien y Cuando</a:t>
            </a:r>
            <a:endParaRPr lang="es-ES" sz="2400" b="1" dirty="0">
              <a:latin typeface="+mn-lt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585218"/>
              </p:ext>
            </p:extLst>
          </p:nvPr>
        </p:nvGraphicFramePr>
        <p:xfrm>
          <a:off x="323528" y="1844825"/>
          <a:ext cx="8352928" cy="32886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08512">
                  <a:extLst>
                    <a:ext uri="{9D8B030D-6E8A-4147-A177-3AD203B41FA5}">
                      <a16:colId xmlns:a16="http://schemas.microsoft.com/office/drawing/2014/main" val="2232492573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245911835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909726768"/>
                    </a:ext>
                  </a:extLst>
                </a:gridCol>
              </a:tblGrid>
              <a:tr h="214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/>
                        </a:rPr>
                        <a:t>Que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Quien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</a:rPr>
                        <a:t>Cuando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 anchor="ctr"/>
                </a:tc>
                <a:extLst>
                  <a:ext uri="{0D108BD9-81ED-4DB2-BD59-A6C34878D82A}">
                    <a16:rowId xmlns:a16="http://schemas.microsoft.com/office/drawing/2014/main" val="1877850272"/>
                  </a:ext>
                </a:extLst>
              </a:tr>
              <a:tr h="3792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Etapa 1. </a:t>
                      </a:r>
                      <a:r>
                        <a:rPr lang="es-ES" sz="1200" b="0" dirty="0">
                          <a:solidFill>
                            <a:schemeClr val="tx1"/>
                          </a:solidFill>
                          <a:effectLst/>
                        </a:rPr>
                        <a:t>Entrega modelo autoinforme/anexo tablas/listado </a:t>
                      </a:r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/>
                        </a:rPr>
                        <a:t>evidencias</a:t>
                      </a:r>
                      <a:endParaRPr lang="es-E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UCIP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23/06/2023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 anchor="ctr"/>
                </a:tc>
                <a:extLst>
                  <a:ext uri="{0D108BD9-81ED-4DB2-BD59-A6C34878D82A}">
                    <a16:rowId xmlns:a16="http://schemas.microsoft.com/office/drawing/2014/main" val="487866993"/>
                  </a:ext>
                </a:extLst>
              </a:tr>
              <a:tr h="51388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Etapa 2. </a:t>
                      </a:r>
                      <a:r>
                        <a:rPr lang="es-ES" sz="1200" b="0" dirty="0">
                          <a:solidFill>
                            <a:schemeClr val="tx1"/>
                          </a:solidFill>
                          <a:effectLst/>
                        </a:rPr>
                        <a:t>Elaboración </a:t>
                      </a:r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/>
                        </a:rPr>
                        <a:t>autoinforme/evidencias. </a:t>
                      </a:r>
                      <a:endParaRPr lang="es-E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CGC </a:t>
                      </a: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</a:rPr>
                        <a:t>Título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24/07/2023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 anchor="ctr"/>
                </a:tc>
                <a:extLst>
                  <a:ext uri="{0D108BD9-81ED-4DB2-BD59-A6C34878D82A}">
                    <a16:rowId xmlns:a16="http://schemas.microsoft.com/office/drawing/2014/main" val="2624751173"/>
                  </a:ext>
                </a:extLst>
              </a:tr>
              <a:tr h="51388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Etapa 3. </a:t>
                      </a:r>
                      <a:r>
                        <a:rPr lang="es-ES" sz="1200" b="0" dirty="0">
                          <a:solidFill>
                            <a:schemeClr val="tx1"/>
                          </a:solidFill>
                          <a:effectLst/>
                        </a:rPr>
                        <a:t>Revisión autoinformes </a:t>
                      </a:r>
                      <a:endParaRPr lang="es-E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Centro | </a:t>
                      </a: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</a:rPr>
                        <a:t>Comisión Mixta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28/07/2023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 anchor="ctr"/>
                </a:tc>
                <a:extLst>
                  <a:ext uri="{0D108BD9-81ED-4DB2-BD59-A6C34878D82A}">
                    <a16:rowId xmlns:a16="http://schemas.microsoft.com/office/drawing/2014/main" val="1006841855"/>
                  </a:ext>
                </a:extLst>
              </a:tr>
              <a:tr h="51388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Etapa 4</a:t>
                      </a: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/>
                        </a:rPr>
                        <a:t>Incorporación </a:t>
                      </a:r>
                      <a:r>
                        <a:rPr lang="es-ES" sz="1200" b="0" dirty="0">
                          <a:solidFill>
                            <a:schemeClr val="tx1"/>
                          </a:solidFill>
                          <a:effectLst/>
                        </a:rPr>
                        <a:t>de cambios y elaboración de autoinforme definitivo</a:t>
                      </a:r>
                      <a:endParaRPr lang="es-E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CGC Título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12/09/2023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 anchor="ctr"/>
                </a:tc>
                <a:extLst>
                  <a:ext uri="{0D108BD9-81ED-4DB2-BD59-A6C34878D82A}">
                    <a16:rowId xmlns:a16="http://schemas.microsoft.com/office/drawing/2014/main" val="1179583010"/>
                  </a:ext>
                </a:extLst>
              </a:tr>
              <a:tr h="3961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Etapa 5. </a:t>
                      </a:r>
                      <a:r>
                        <a:rPr lang="es-ES" sz="1200" b="0" dirty="0">
                          <a:solidFill>
                            <a:schemeClr val="tx1"/>
                          </a:solidFill>
                          <a:effectLst/>
                        </a:rPr>
                        <a:t>Envío autoinformes a la Comisión Títulos de Grado para ratificación y aprobación.</a:t>
                      </a:r>
                      <a:endParaRPr lang="es-E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Comisión de Títulos de </a:t>
                      </a: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</a:rPr>
                        <a:t>Grado | CAEP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Septiembre</a:t>
                      </a:r>
                      <a:r>
                        <a:rPr lang="es-ES" sz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 anchor="ctr"/>
                </a:tc>
                <a:extLst>
                  <a:ext uri="{0D108BD9-81ED-4DB2-BD59-A6C34878D82A}">
                    <a16:rowId xmlns:a16="http://schemas.microsoft.com/office/drawing/2014/main" val="3857890211"/>
                  </a:ext>
                </a:extLst>
              </a:tr>
              <a:tr h="70837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Etapa 6. </a:t>
                      </a:r>
                      <a:r>
                        <a:rPr lang="es-ES" sz="1200" b="0" dirty="0">
                          <a:solidFill>
                            <a:schemeClr val="tx1"/>
                          </a:solidFill>
                          <a:effectLst/>
                        </a:rPr>
                        <a:t>Presentación autoinforme/evidencias a la DEVA </a:t>
                      </a:r>
                      <a:endParaRPr lang="es-E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</a:rPr>
                        <a:t>Vicerrectorado correspondiente | UCIP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Octubre</a:t>
                      </a:r>
                      <a:r>
                        <a:rPr lang="es-ES" sz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5" marR="33945" marT="0" marB="0" anchor="ctr"/>
                </a:tc>
                <a:extLst>
                  <a:ext uri="{0D108BD9-81ED-4DB2-BD59-A6C34878D82A}">
                    <a16:rowId xmlns:a16="http://schemas.microsoft.com/office/drawing/2014/main" val="404831598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60"/>
          <p:cNvSpPr>
            <a:spLocks noChangeArrowheads="1"/>
          </p:cNvSpPr>
          <p:nvPr/>
        </p:nvSpPr>
        <p:spPr bwMode="auto">
          <a:xfrm>
            <a:off x="0" y="357188"/>
            <a:ext cx="9144000" cy="40011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ES" b="1" i="1" dirty="0" smtClean="0">
                <a:latin typeface="+mn-lt"/>
              </a:rPr>
              <a:t>Documentación necesaria para la RA. Fase 1. Etapa 1.</a:t>
            </a:r>
            <a:endParaRPr lang="es-ES" b="1" i="1" dirty="0" smtClean="0">
              <a:latin typeface="+mn-lt"/>
            </a:endParaRPr>
          </a:p>
        </p:txBody>
      </p:sp>
      <p:sp>
        <p:nvSpPr>
          <p:cNvPr id="24580" name="6 CuadroTexto"/>
          <p:cNvSpPr txBox="1">
            <a:spLocks noChangeArrowheads="1"/>
          </p:cNvSpPr>
          <p:nvPr/>
        </p:nvSpPr>
        <p:spPr bwMode="auto">
          <a:xfrm>
            <a:off x="449796" y="980728"/>
            <a:ext cx="8244408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1800" b="1" u="sng" dirty="0" smtClean="0">
                <a:latin typeface="+mn-lt"/>
                <a:cs typeface="Times New Roman" pitchFamily="18" charset="0"/>
              </a:rPr>
              <a:t>Para elaboración de Autoinforme: </a:t>
            </a:r>
          </a:p>
          <a:p>
            <a:pPr lvl="1">
              <a:lnSpc>
                <a:spcPct val="150000"/>
              </a:lnSpc>
            </a:pPr>
            <a:r>
              <a:rPr lang="es-ES" sz="1600" b="1" dirty="0" smtClean="0">
                <a:latin typeface="+mn-lt"/>
                <a:cs typeface="Times New Roman" pitchFamily="18" charset="0"/>
              </a:rPr>
              <a:t>- Modelo autoinforme: </a:t>
            </a:r>
            <a:r>
              <a:rPr lang="es-ES" sz="1600" dirty="0" smtClean="0">
                <a:latin typeface="+mn-lt"/>
                <a:cs typeface="Times New Roman" pitchFamily="18" charset="0"/>
              </a:rPr>
              <a:t>Disponible en el Gestor documental</a:t>
            </a:r>
          </a:p>
          <a:p>
            <a:pPr marL="1257300" lvl="2" indent="-342900">
              <a:buFontTx/>
              <a:buChar char="-"/>
            </a:pPr>
            <a:r>
              <a:rPr lang="es-ES" sz="1600" b="1" dirty="0" smtClean="0">
                <a:latin typeface="+mn-lt"/>
                <a:cs typeface="Times New Roman" pitchFamily="18" charset="0"/>
              </a:rPr>
              <a:t>Categoría: </a:t>
            </a:r>
            <a:r>
              <a:rPr lang="es-ES" sz="1600" dirty="0" smtClean="0">
                <a:latin typeface="+mn-lt"/>
                <a:cs typeface="Times New Roman" pitchFamily="18" charset="0"/>
              </a:rPr>
              <a:t>“Acreditación”</a:t>
            </a:r>
          </a:p>
          <a:p>
            <a:pPr marL="1257300" lvl="2" indent="-342900">
              <a:buFontTx/>
              <a:buChar char="-"/>
            </a:pPr>
            <a:r>
              <a:rPr lang="es-ES" sz="1600" b="1" dirty="0" smtClean="0">
                <a:latin typeface="+mn-lt"/>
                <a:cs typeface="Times New Roman" pitchFamily="18" charset="0"/>
              </a:rPr>
              <a:t>Subcategoría: </a:t>
            </a:r>
            <a:r>
              <a:rPr lang="es-ES" sz="1600" dirty="0" smtClean="0">
                <a:latin typeface="+mn-lt"/>
                <a:cs typeface="Times New Roman" pitchFamily="18" charset="0"/>
              </a:rPr>
              <a:t>“Autoinforme”</a:t>
            </a:r>
          </a:p>
          <a:p>
            <a:pPr marL="1257300" lvl="2" indent="-342900">
              <a:buFontTx/>
              <a:buChar char="-"/>
            </a:pPr>
            <a:r>
              <a:rPr lang="es-ES" sz="1600" b="1" dirty="0" smtClean="0">
                <a:latin typeface="+mn-lt"/>
                <a:cs typeface="Times New Roman" pitchFamily="18" charset="0"/>
              </a:rPr>
              <a:t>Nombre el archivo: </a:t>
            </a:r>
            <a:r>
              <a:rPr lang="es-ES" sz="1600" dirty="0" smtClean="0">
                <a:latin typeface="+mn-lt"/>
                <a:cs typeface="Times New Roman" pitchFamily="18" charset="0"/>
              </a:rPr>
              <a:t>“Modelo autoinforme Renovación Acreditación: </a:t>
            </a:r>
            <a:r>
              <a:rPr lang="es-ES" sz="1600" dirty="0" smtClean="0">
                <a:latin typeface="+mn-lt"/>
                <a:cs typeface="Times New Roman" pitchFamily="18" charset="0"/>
              </a:rPr>
              <a:t>Convocatoria </a:t>
            </a:r>
            <a:r>
              <a:rPr lang="es-ES" sz="1600" dirty="0" smtClean="0">
                <a:latin typeface="+mn-lt"/>
                <a:cs typeface="Times New Roman" pitchFamily="18" charset="0"/>
              </a:rPr>
              <a:t>23/24”</a:t>
            </a:r>
            <a:endParaRPr lang="es-ES" sz="1600" dirty="0">
              <a:latin typeface="+mn-lt"/>
              <a:cs typeface="Times New Roman" pitchFamily="18" charset="0"/>
            </a:endParaRPr>
          </a:p>
          <a:p>
            <a:pPr lvl="1"/>
            <a:endParaRPr lang="es-ES" sz="1600" dirty="0" smtClean="0">
              <a:latin typeface="+mn-lt"/>
              <a:cs typeface="Times New Roman" pitchFamily="18" charset="0"/>
            </a:endParaRPr>
          </a:p>
          <a:p>
            <a:pPr lvl="1"/>
            <a:r>
              <a:rPr lang="es-ES" sz="1600" dirty="0" smtClean="0">
                <a:latin typeface="+mn-lt"/>
                <a:cs typeface="Times New Roman" pitchFamily="18" charset="0"/>
              </a:rPr>
              <a:t>- </a:t>
            </a:r>
            <a:r>
              <a:rPr lang="es-ES" sz="1600" b="1" dirty="0" smtClean="0">
                <a:latin typeface="+mn-lt"/>
                <a:cs typeface="Times New Roman" pitchFamily="18" charset="0"/>
              </a:rPr>
              <a:t>Anexo Indicadores</a:t>
            </a:r>
            <a:r>
              <a:rPr lang="es-ES" sz="1600" dirty="0" smtClean="0">
                <a:latin typeface="+mn-lt"/>
                <a:cs typeface="Times New Roman" pitchFamily="18" charset="0"/>
              </a:rPr>
              <a:t>: </a:t>
            </a:r>
            <a:r>
              <a:rPr lang="es-ES" sz="1600" dirty="0">
                <a:latin typeface="+mn-lt"/>
                <a:cs typeface="Times New Roman" pitchFamily="18" charset="0"/>
              </a:rPr>
              <a:t>Disponible en el Gestor documental</a:t>
            </a:r>
            <a:endParaRPr lang="es-ES" sz="1600" dirty="0" smtClean="0">
              <a:latin typeface="+mn-lt"/>
              <a:cs typeface="Times New Roman" pitchFamily="18" charset="0"/>
            </a:endParaRPr>
          </a:p>
          <a:p>
            <a:pPr marL="1257300" lvl="2" indent="-342900" algn="just">
              <a:buFontTx/>
              <a:buChar char="-"/>
            </a:pPr>
            <a:r>
              <a:rPr lang="es-ES" sz="1600" b="1" dirty="0" smtClean="0">
                <a:latin typeface="+mn-lt"/>
                <a:cs typeface="Times New Roman" pitchFamily="18" charset="0"/>
              </a:rPr>
              <a:t>Categoría: </a:t>
            </a:r>
            <a:r>
              <a:rPr lang="es-ES" sz="1600" dirty="0" smtClean="0">
                <a:latin typeface="+mn-lt"/>
                <a:cs typeface="Times New Roman" pitchFamily="18" charset="0"/>
              </a:rPr>
              <a:t>“Evidencias”</a:t>
            </a:r>
            <a:endParaRPr lang="es-ES" sz="1600" dirty="0">
              <a:latin typeface="+mn-lt"/>
              <a:cs typeface="Times New Roman" pitchFamily="18" charset="0"/>
            </a:endParaRPr>
          </a:p>
          <a:p>
            <a:pPr marL="1257300" lvl="2" indent="-342900" algn="just">
              <a:buFontTx/>
              <a:buChar char="-"/>
            </a:pPr>
            <a:r>
              <a:rPr lang="es-ES" sz="1600" b="1" dirty="0" smtClean="0">
                <a:latin typeface="+mn-lt"/>
                <a:cs typeface="Times New Roman" pitchFamily="18" charset="0"/>
              </a:rPr>
              <a:t>Subcategoría: </a:t>
            </a:r>
            <a:r>
              <a:rPr lang="es-ES" sz="1600" dirty="0" smtClean="0">
                <a:latin typeface="+mn-lt"/>
                <a:cs typeface="Times New Roman" pitchFamily="18" charset="0"/>
              </a:rPr>
              <a:t>“Indicadores Anuales”</a:t>
            </a:r>
            <a:endParaRPr lang="es-ES" sz="1600" dirty="0">
              <a:latin typeface="+mn-lt"/>
              <a:cs typeface="Times New Roman" pitchFamily="18" charset="0"/>
            </a:endParaRPr>
          </a:p>
          <a:p>
            <a:pPr marL="1257300" lvl="2" indent="-342900" algn="just">
              <a:buFontTx/>
              <a:buChar char="-"/>
            </a:pPr>
            <a:r>
              <a:rPr lang="es-ES" sz="1600" b="1" dirty="0">
                <a:latin typeface="+mn-lt"/>
                <a:cs typeface="Times New Roman" pitchFamily="18" charset="0"/>
              </a:rPr>
              <a:t>Nombre el archivo:  </a:t>
            </a:r>
            <a:r>
              <a:rPr lang="es-ES" sz="1600" dirty="0" smtClean="0">
                <a:latin typeface="+mn-lt"/>
                <a:cs typeface="Times New Roman" pitchFamily="18" charset="0"/>
              </a:rPr>
              <a:t>“Anexo Informe Indicadores 21/22” (trayectoria </a:t>
            </a:r>
            <a:r>
              <a:rPr lang="es-ES" sz="1600" dirty="0" smtClean="0">
                <a:latin typeface="+mn-lt"/>
                <a:cs typeface="Times New Roman" pitchFamily="18" charset="0"/>
              </a:rPr>
              <a:t>6 </a:t>
            </a:r>
            <a:r>
              <a:rPr lang="es-ES" sz="1600" dirty="0" smtClean="0">
                <a:latin typeface="+mn-lt"/>
                <a:cs typeface="Times New Roman" pitchFamily="18" charset="0"/>
              </a:rPr>
              <a:t>últimos cursos)</a:t>
            </a:r>
            <a:endParaRPr lang="es-ES" sz="1600" dirty="0">
              <a:latin typeface="+mn-lt"/>
              <a:cs typeface="Times New Roman" pitchFamily="18" charset="0"/>
            </a:endParaRPr>
          </a:p>
          <a:p>
            <a:endParaRPr lang="es-ES" sz="1800" b="1" dirty="0" smtClean="0">
              <a:latin typeface="+mn-lt"/>
              <a:cs typeface="Times New Roman" pitchFamily="18" charset="0"/>
            </a:endParaRPr>
          </a:p>
          <a:p>
            <a:r>
              <a:rPr lang="es-ES" sz="1800" b="1" u="sng" dirty="0" smtClean="0">
                <a:latin typeface="+mn-lt"/>
                <a:cs typeface="Times New Roman" pitchFamily="18" charset="0"/>
              </a:rPr>
              <a:t>Para </a:t>
            </a:r>
            <a:r>
              <a:rPr lang="es-ES" sz="1800" b="1" u="sng" dirty="0">
                <a:latin typeface="+mn-lt"/>
                <a:cs typeface="Times New Roman" pitchFamily="18" charset="0"/>
              </a:rPr>
              <a:t>elaboración de Evidencias</a:t>
            </a:r>
            <a:r>
              <a:rPr lang="es-ES" sz="1800" b="1" u="sng" dirty="0" smtClean="0">
                <a:latin typeface="+mn-lt"/>
                <a:cs typeface="Times New Roman" pitchFamily="18" charset="0"/>
              </a:rPr>
              <a:t>:</a:t>
            </a:r>
          </a:p>
          <a:p>
            <a:pPr marL="1257300" lvl="2" indent="-342900" algn="just">
              <a:buFontTx/>
              <a:buChar char="-"/>
            </a:pPr>
            <a:r>
              <a:rPr lang="es-ES" sz="1600" b="1" dirty="0" smtClean="0">
                <a:latin typeface="+mn-lt"/>
                <a:cs typeface="Times New Roman" pitchFamily="18" charset="0"/>
              </a:rPr>
              <a:t>Listado </a:t>
            </a:r>
            <a:r>
              <a:rPr lang="es-ES" sz="1600" b="1" dirty="0">
                <a:latin typeface="+mn-lt"/>
                <a:cs typeface="Times New Roman" pitchFamily="18" charset="0"/>
              </a:rPr>
              <a:t>de Evidencias: 189 Evidencias. </a:t>
            </a:r>
          </a:p>
          <a:p>
            <a:pPr marL="1257300" lvl="2" indent="-342900" algn="just">
              <a:buFontTx/>
              <a:buChar char="-"/>
            </a:pPr>
            <a:r>
              <a:rPr lang="es-ES" sz="1600" b="1" dirty="0" smtClean="0">
                <a:latin typeface="+mn-lt"/>
                <a:cs typeface="Times New Roman" pitchFamily="18" charset="0"/>
              </a:rPr>
              <a:t>Guía </a:t>
            </a:r>
            <a:r>
              <a:rPr lang="es-ES" sz="1600" b="1" dirty="0">
                <a:latin typeface="+mn-lt"/>
                <a:cs typeface="Times New Roman" pitchFamily="18" charset="0"/>
              </a:rPr>
              <a:t>para la actualización de evidencias</a:t>
            </a:r>
            <a:r>
              <a:rPr lang="es-ES" sz="1600" b="1" dirty="0" smtClean="0">
                <a:latin typeface="+mn-lt"/>
                <a:cs typeface="Times New Roman" pitchFamily="18" charset="0"/>
              </a:rPr>
              <a:t>: </a:t>
            </a:r>
            <a:r>
              <a:rPr lang="es-ES" sz="1600" dirty="0" smtClean="0">
                <a:latin typeface="+mn-lt"/>
                <a:cs typeface="Times New Roman" pitchFamily="18" charset="0"/>
              </a:rPr>
              <a:t>Documento elaborado por la UCIP donde vienen las evidencias a actualizar por la CGC Título y las instrucciones para actualización en el apartado web [pendiente].</a:t>
            </a:r>
            <a:endParaRPr lang="es-ES" sz="1600" b="1" dirty="0" smtClean="0">
              <a:latin typeface="+mn-lt"/>
              <a:cs typeface="Times New Roman" pitchFamily="18" charset="0"/>
            </a:endParaRPr>
          </a:p>
          <a:p>
            <a:pPr algn="just">
              <a:defRPr/>
            </a:pPr>
            <a:r>
              <a:rPr lang="es-ES" sz="1600" b="1" dirty="0">
                <a:latin typeface="+mn-lt"/>
                <a:cs typeface="Times New Roman" pitchFamily="18" charset="0"/>
              </a:rPr>
              <a:t>	</a:t>
            </a:r>
            <a:r>
              <a:rPr lang="es-ES" sz="1600" b="1" dirty="0" smtClean="0">
                <a:latin typeface="+mn-lt"/>
                <a:cs typeface="Times New Roman" pitchFamily="18" charset="0"/>
              </a:rPr>
              <a:t>	</a:t>
            </a:r>
            <a:endParaRPr lang="es-ES" sz="1600" dirty="0"/>
          </a:p>
          <a:p>
            <a:pPr lvl="2" algn="just">
              <a:defRPr/>
            </a:pPr>
            <a:endParaRPr lang="es-ES" dirty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60"/>
          <p:cNvSpPr>
            <a:spLocks noChangeArrowheads="1"/>
          </p:cNvSpPr>
          <p:nvPr/>
        </p:nvSpPr>
        <p:spPr bwMode="auto">
          <a:xfrm>
            <a:off x="0" y="357188"/>
            <a:ext cx="9144000" cy="46166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2400" b="1" i="1" dirty="0" smtClean="0">
                <a:latin typeface="+mn-lt"/>
              </a:rPr>
              <a:t>Elaboración del autoinforme </a:t>
            </a:r>
            <a:r>
              <a:rPr lang="es-ES" sz="2400" b="1" i="1" dirty="0" smtClean="0">
                <a:latin typeface="+mn-lt"/>
              </a:rPr>
              <a:t>de RA</a:t>
            </a:r>
            <a:endParaRPr lang="es-ES" sz="2400" b="1" i="1" dirty="0" smtClean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67544" y="1124744"/>
            <a:ext cx="799780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ES" sz="1800" b="1" dirty="0" smtClean="0">
                <a:latin typeface="+mn-lt"/>
                <a:cs typeface="Times New Roman" pitchFamily="18" charset="0"/>
              </a:rPr>
              <a:t>El </a:t>
            </a:r>
            <a:r>
              <a:rPr lang="es-ES" sz="1800" b="1" dirty="0" smtClean="0">
                <a:latin typeface="+mn-lt"/>
                <a:cs typeface="Times New Roman" pitchFamily="18" charset="0"/>
              </a:rPr>
              <a:t>autoinforme </a:t>
            </a:r>
            <a:r>
              <a:rPr lang="es-ES" sz="1800" b="1" dirty="0" smtClean="0">
                <a:latin typeface="+mn-lt"/>
                <a:cs typeface="Times New Roman" pitchFamily="18" charset="0"/>
              </a:rPr>
              <a:t>es un a</a:t>
            </a:r>
            <a:r>
              <a:rPr lang="es-ES" sz="1800" b="1" i="1" dirty="0" smtClean="0">
                <a:latin typeface="+mn-lt"/>
              </a:rPr>
              <a:t>nálisis </a:t>
            </a:r>
            <a:r>
              <a:rPr lang="es-ES" sz="1800" b="1" i="1" dirty="0">
                <a:latin typeface="+mn-lt"/>
              </a:rPr>
              <a:t>sintético del estado del título, mejoras introducidas,  resultados alcanzados y sostenibilidad</a:t>
            </a:r>
            <a:r>
              <a:rPr lang="es-ES" sz="1800" b="1" i="1" dirty="0" smtClean="0">
                <a:latin typeface="+mn-lt"/>
              </a:rPr>
              <a:t>.</a:t>
            </a:r>
          </a:p>
          <a:p>
            <a:pPr algn="just">
              <a:defRPr/>
            </a:pPr>
            <a:endParaRPr lang="es-ES" sz="1800" b="1" i="1" dirty="0">
              <a:latin typeface="+mn-lt"/>
            </a:endParaRPr>
          </a:p>
          <a:p>
            <a:pPr algn="just">
              <a:defRPr/>
            </a:pPr>
            <a:r>
              <a:rPr lang="es-ES" sz="1800" b="1" dirty="0" smtClean="0">
                <a:latin typeface="+mn-lt"/>
              </a:rPr>
              <a:t>Estructura autoinforme: </a:t>
            </a:r>
          </a:p>
          <a:p>
            <a:pPr algn="just">
              <a:defRPr/>
            </a:pPr>
            <a:endParaRPr lang="es-ES" sz="1800" b="1" dirty="0">
              <a:latin typeface="+mn-lt"/>
            </a:endParaRPr>
          </a:p>
          <a:p>
            <a:pPr algn="just">
              <a:defRPr/>
            </a:pPr>
            <a:endParaRPr lang="es-ES" sz="1800" dirty="0" smtClean="0">
              <a:latin typeface="+mn-lt"/>
              <a:cs typeface="Times New Roman" pitchFamily="18" charset="0"/>
            </a:endParaRPr>
          </a:p>
          <a:p>
            <a:pPr algn="just">
              <a:defRPr/>
            </a:pPr>
            <a:endParaRPr lang="es-ES" sz="2200" dirty="0" smtClean="0">
              <a:latin typeface="+mn-lt"/>
              <a:cs typeface="Times New Roman" pitchFamily="18" charset="0"/>
            </a:endParaRPr>
          </a:p>
          <a:p>
            <a:pPr algn="just">
              <a:defRPr/>
            </a:pPr>
            <a:endParaRPr lang="es-ES" sz="2200" dirty="0">
              <a:latin typeface="+mn-lt"/>
              <a:cs typeface="Times New Roman" pitchFamily="18" charset="0"/>
            </a:endParaRPr>
          </a:p>
          <a:p>
            <a:pPr algn="just">
              <a:defRPr/>
            </a:pPr>
            <a:endParaRPr lang="es-ES" sz="2200" dirty="0" smtClean="0">
              <a:latin typeface="+mn-lt"/>
              <a:cs typeface="Times New Roman" pitchFamily="18" charset="0"/>
            </a:endParaRPr>
          </a:p>
          <a:p>
            <a:pPr algn="just">
              <a:defRPr/>
            </a:pPr>
            <a:endParaRPr lang="es-ES" sz="2200" dirty="0">
              <a:latin typeface="+mn-lt"/>
              <a:cs typeface="Times New Roman" pitchFamily="18" charset="0"/>
            </a:endParaRPr>
          </a:p>
          <a:p>
            <a:pPr algn="just">
              <a:defRPr/>
            </a:pPr>
            <a:endParaRPr lang="es-ES" sz="2200" dirty="0" smtClean="0">
              <a:latin typeface="+mn-lt"/>
              <a:cs typeface="Times New Roman" pitchFamily="18" charset="0"/>
            </a:endParaRPr>
          </a:p>
          <a:p>
            <a:pPr algn="just">
              <a:defRPr/>
            </a:pPr>
            <a:endParaRPr lang="es-ES" sz="2200" dirty="0">
              <a:latin typeface="+mn-lt"/>
              <a:cs typeface="Times New Roman" pitchFamily="18" charset="0"/>
            </a:endParaRPr>
          </a:p>
          <a:p>
            <a:pPr algn="just">
              <a:defRPr/>
            </a:pPr>
            <a:endParaRPr lang="es-ES" sz="2200" dirty="0" smtClean="0">
              <a:latin typeface="+mn-lt"/>
              <a:cs typeface="Times New Roman" pitchFamily="18" charset="0"/>
            </a:endParaRPr>
          </a:p>
          <a:p>
            <a:pPr algn="just">
              <a:defRPr/>
            </a:pPr>
            <a:endParaRPr lang="es-ES" sz="2200" dirty="0" smtClean="0">
              <a:latin typeface="+mn-lt"/>
              <a:cs typeface="Times New Roman" pitchFamily="18" charset="0"/>
            </a:endParaRPr>
          </a:p>
          <a:p>
            <a:pPr algn="just">
              <a:defRPr/>
            </a:pPr>
            <a:endParaRPr lang="es-ES" sz="2200" dirty="0">
              <a:latin typeface="+mn-lt"/>
              <a:cs typeface="Times New Roman" pitchFamily="18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511688"/>
              </p:ext>
            </p:extLst>
          </p:nvPr>
        </p:nvGraphicFramePr>
        <p:xfrm>
          <a:off x="467544" y="2348880"/>
          <a:ext cx="8424936" cy="317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4259858243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2869814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DIMENSIÓN</a:t>
                      </a:r>
                      <a:endParaRPr lang="es-E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CRITERIO</a:t>
                      </a:r>
                      <a:endParaRPr lang="es-E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729865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s-ES" sz="1600" dirty="0" smtClean="0"/>
                        <a:t>1. GESTIÓN DEL TÍTULO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1. Información</a:t>
                      </a:r>
                      <a:r>
                        <a:rPr lang="es-ES" sz="1600" baseline="0" dirty="0" smtClean="0"/>
                        <a:t> pública disponible</a:t>
                      </a:r>
                      <a:endParaRPr lang="es-E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6493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2. Sistema de garantía</a:t>
                      </a:r>
                      <a:r>
                        <a:rPr lang="es-ES" sz="1600" baseline="0" dirty="0" smtClean="0"/>
                        <a:t> de calidad</a:t>
                      </a:r>
                      <a:endParaRPr lang="es-E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9217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3. Diseño,</a:t>
                      </a:r>
                      <a:r>
                        <a:rPr lang="es-ES" sz="1600" baseline="0" dirty="0" smtClean="0"/>
                        <a:t> organización y desarrollo del programa formativo</a:t>
                      </a:r>
                      <a:endParaRPr lang="es-E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000215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s-ES" sz="1600" dirty="0" smtClean="0"/>
                        <a:t>2. RECURSOS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4.</a:t>
                      </a:r>
                      <a:r>
                        <a:rPr lang="es-ES" sz="1600" baseline="0" dirty="0" smtClean="0"/>
                        <a:t> Profesorado</a:t>
                      </a:r>
                      <a:endParaRPr lang="es-E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78622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5. Recursos</a:t>
                      </a:r>
                      <a:r>
                        <a:rPr lang="es-ES" sz="1600" baseline="0" dirty="0" smtClean="0"/>
                        <a:t> y apoyo a la docencia</a:t>
                      </a:r>
                      <a:endParaRPr lang="es-E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75700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s-ES" sz="1600" dirty="0" smtClean="0"/>
                        <a:t>3. RESULTADOS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6. Resultados del programa formativo</a:t>
                      </a:r>
                      <a:endParaRPr lang="es-E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46662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7. Orientación académica, orientación</a:t>
                      </a:r>
                      <a:r>
                        <a:rPr lang="es-ES" sz="1600" baseline="0" dirty="0" smtClean="0"/>
                        <a:t> profesional y empleabilidad</a:t>
                      </a:r>
                      <a:endParaRPr lang="es-E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16782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pc[1]">
  <a:themeElements>
    <a:clrScheme name="upc[1]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pc[1]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pc[1]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pc[1]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pc[1]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pc[1]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pc[1]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pc[1]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pc[1]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pc[1]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pc[1]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pc[1]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pc[1]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pc[1]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l'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upc[1]</Template>
  <TotalTime>12834</TotalTime>
  <Words>863</Words>
  <Application>Microsoft Office PowerPoint</Application>
  <PresentationFormat>Presentación en pantalla (4:3)</PresentationFormat>
  <Paragraphs>154</Paragraphs>
  <Slides>12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ＭＳ Ｐゴシック</vt:lpstr>
      <vt:lpstr>Arial</vt:lpstr>
      <vt:lpstr>Calibri</vt:lpstr>
      <vt:lpstr>Century Gothic</vt:lpstr>
      <vt:lpstr>Minion Pro</vt:lpstr>
      <vt:lpstr>Times New Roman</vt:lpstr>
      <vt:lpstr>Wingdings</vt:lpstr>
      <vt:lpstr>upc[1]</vt:lpstr>
      <vt:lpstr>Presentación de PowerPoint</vt:lpstr>
      <vt:lpstr>Presentación de PowerPoint</vt:lpstr>
      <vt:lpstr>Propósitos</vt:lpstr>
      <vt:lpstr>¿Cuándo hay que renovar la acreditación de un título?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UPCnet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UPC</dc:creator>
  <cp:lastModifiedBy>UCIP</cp:lastModifiedBy>
  <cp:revision>758</cp:revision>
  <dcterms:created xsi:type="dcterms:W3CDTF">2011-04-05T09:58:32Z</dcterms:created>
  <dcterms:modified xsi:type="dcterms:W3CDTF">2023-06-23T09:17:54Z</dcterms:modified>
</cp:coreProperties>
</file>