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9" r:id="rId11"/>
    <p:sldId id="267" r:id="rId12"/>
    <p:sldId id="270" r:id="rId13"/>
    <p:sldId id="271" r:id="rId14"/>
    <p:sldId id="268" r:id="rId15"/>
    <p:sldId id="272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BCFA-BC5A-4A9B-A0AA-8855204FADC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3125-561A-4454-AAF4-D6D54017C11A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BCFA-BC5A-4A9B-A0AA-8855204FADC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3125-561A-4454-AAF4-D6D54017C1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BCFA-BC5A-4A9B-A0AA-8855204FADC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3125-561A-4454-AAF4-D6D54017C1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BCFA-BC5A-4A9B-A0AA-8855204FADC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3125-561A-4454-AAF4-D6D54017C1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BCFA-BC5A-4A9B-A0AA-8855204FADC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3125-561A-4454-AAF4-D6D54017C11A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BCFA-BC5A-4A9B-A0AA-8855204FADC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3125-561A-4454-AAF4-D6D54017C1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BCFA-BC5A-4A9B-A0AA-8855204FADC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3125-561A-4454-AAF4-D6D54017C1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BCFA-BC5A-4A9B-A0AA-8855204FADC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3125-561A-4454-AAF4-D6D54017C1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BCFA-BC5A-4A9B-A0AA-8855204FADC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3125-561A-4454-AAF4-D6D54017C1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BCFA-BC5A-4A9B-A0AA-8855204FADC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3125-561A-4454-AAF4-D6D54017C1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BCFA-BC5A-4A9B-A0AA-8855204FADC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3125-561A-4454-AAF4-D6D54017C1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8CEBCFA-BC5A-4A9B-A0AA-8855204FADC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B2B3125-561A-4454-AAF4-D6D54017C11A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unidadcalidad@ugr.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hyperlink" Target="https://calidad.ugr.es/unidad-calidad/titulo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lidad.ugr.es/unidad-calidad/titulos/racreditacion2425#title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lidad.ugr.es/sites/vic/calidad/public/inline-files/RA_Modelo%20m%C3%A1ster_UCIP_2024_Final.pdf" TargetMode="External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7000" dirty="0"/>
              <a:t>Proceso de renovación de la acreditación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482408" cy="990600"/>
          </a:xfrm>
        </p:spPr>
        <p:txBody>
          <a:bodyPr>
            <a:noAutofit/>
          </a:bodyPr>
          <a:lstStyle/>
          <a:p>
            <a:r>
              <a:rPr lang="es-ES" sz="3000" dirty="0">
                <a:latin typeface="+mj-lt"/>
              </a:rPr>
              <a:t>Programas de Doctorado de la Universidad de Granada</a:t>
            </a:r>
          </a:p>
          <a:p>
            <a:r>
              <a:rPr lang="es-ES" dirty="0">
                <a:latin typeface="+mj-lt"/>
              </a:rPr>
              <a:t> -- Convocatoria Diciembre 2024 --</a:t>
            </a:r>
            <a:r>
              <a:rPr lang="es-ES" dirty="0"/>
              <a:t> </a:t>
            </a:r>
            <a:endParaRPr lang="es-ES" dirty="0">
              <a:latin typeface="+mj-lt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899592" y="5661248"/>
            <a:ext cx="7482408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6911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4079" y="116632"/>
            <a:ext cx="7543800" cy="87099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>
                <a:solidFill>
                  <a:schemeClr val="tx1"/>
                </a:solidFill>
                <a:latin typeface="Arial Black" pitchFamily="34" charset="0"/>
              </a:rPr>
              <a:t>4. ¿Cómo vamos a solicitar la RA? </a:t>
            </a:r>
          </a:p>
        </p:txBody>
      </p:sp>
      <p:pic>
        <p:nvPicPr>
          <p:cNvPr id="6" name="5 Imagen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2" b="19550"/>
          <a:stretch/>
        </p:blipFill>
        <p:spPr>
          <a:xfrm>
            <a:off x="107504" y="764705"/>
            <a:ext cx="3456384" cy="128694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827584" y="2132856"/>
            <a:ext cx="777686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Modelo de autoinforme de RA (donde se incluyen las evidencias):</a:t>
            </a:r>
          </a:p>
          <a:p>
            <a:pPr>
              <a:spcBef>
                <a:spcPts val="1200"/>
              </a:spcBef>
            </a:pPr>
            <a:r>
              <a:rPr lang="es-ES" dirty="0">
                <a:latin typeface="Arial" pitchFamily="34" charset="0"/>
                <a:cs typeface="Arial" pitchFamily="34" charset="0"/>
              </a:rPr>
              <a:t>En cada apartado del modelo de autoinforme os encontrareis: 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Texto de color negro. Son textos genéricos para todos los autoinformes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s-E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Texto de color azul. Orientaciones de la UC para contextualizar el autoinforme con los datos del título</a:t>
            </a:r>
          </a:p>
          <a:p>
            <a:pPr marL="285750" indent="-28575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s-ES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Texto subrayado en amarillo</a:t>
            </a:r>
            <a:r>
              <a:rPr lang="es-ES" dirty="0">
                <a:latin typeface="Arial" pitchFamily="34" charset="0"/>
                <a:cs typeface="Arial" pitchFamily="34" charset="0"/>
              </a:rPr>
              <a:t>. Información que ayuda a completar el autoinforme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56088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4079" y="116632"/>
            <a:ext cx="7543800" cy="87099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>
                <a:solidFill>
                  <a:schemeClr val="tx1"/>
                </a:solidFill>
                <a:latin typeface="Arial Black" pitchFamily="34" charset="0"/>
              </a:rPr>
              <a:t>4. ¿Cómo vamos a solicitar la RA?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1350416"/>
            <a:ext cx="7920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NOVEDADES MODELO AUTOINFORME</a:t>
            </a:r>
          </a:p>
          <a:p>
            <a:pPr algn="just">
              <a:spcBef>
                <a:spcPts val="1200"/>
              </a:spcBef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1. Se ha incluido en el modelo de autoinforme el sistema de rúbrica en cada subcriterio</a:t>
            </a:r>
          </a:p>
          <a:p>
            <a:pPr algn="just">
              <a:spcBef>
                <a:spcPts val="1200"/>
              </a:spcBef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Si en el análisis estamos en zona roja, es recomendable abrir una acción de mejora.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2" t="22179" r="42949" b="54239"/>
          <a:stretch/>
        </p:blipFill>
        <p:spPr bwMode="auto">
          <a:xfrm>
            <a:off x="2843808" y="2204864"/>
            <a:ext cx="5760640" cy="258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5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4079" y="116632"/>
            <a:ext cx="7543800" cy="87099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>
                <a:solidFill>
                  <a:schemeClr val="tx1"/>
                </a:solidFill>
                <a:latin typeface="Arial Black" pitchFamily="34" charset="0"/>
              </a:rPr>
              <a:t>4. ¿Cómo vamos a solicitar la RA?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5521" y="1343284"/>
            <a:ext cx="7920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NOVEDADES MODELO AUTOINFORME</a:t>
            </a:r>
          </a:p>
          <a:p>
            <a:pPr algn="just">
              <a:spcBef>
                <a:spcPts val="1200"/>
              </a:spcBef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2. Se ha incluido un anexo «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PRINCIPALES ASPECTOS A SUBSANAR DEL PROCESO DE SEGUIMIENTO EXTERNO ANTERIOR»</a:t>
            </a:r>
          </a:p>
          <a:p>
            <a:pPr algn="just">
              <a:spcBef>
                <a:spcPts val="1200"/>
              </a:spcBef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1200"/>
              </a:spcBef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36912"/>
            <a:ext cx="2274278" cy="32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9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4079" y="116632"/>
            <a:ext cx="7543800" cy="87099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>
                <a:solidFill>
                  <a:schemeClr val="tx1"/>
                </a:solidFill>
                <a:latin typeface="Arial Black" pitchFamily="34" charset="0"/>
              </a:rPr>
              <a:t>4. ¿Cómo vamos a solicitar la RA? </a:t>
            </a:r>
          </a:p>
        </p:txBody>
      </p:sp>
      <p:pic>
        <p:nvPicPr>
          <p:cNvPr id="6" name="5 Imagen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2" b="19550"/>
          <a:stretch/>
        </p:blipFill>
        <p:spPr>
          <a:xfrm>
            <a:off x="107504" y="764705"/>
            <a:ext cx="3456384" cy="128694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95536" y="2132856"/>
            <a:ext cx="80648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Cuadro de mandos de indicadores:</a:t>
            </a:r>
          </a:p>
          <a:p>
            <a:pPr marL="742950" lvl="1" indent="-285750">
              <a:spcBef>
                <a:spcPts val="1200"/>
              </a:spcBef>
              <a:buFontTx/>
              <a:buChar char="-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Ubicación: Gestor documental.	 </a:t>
            </a:r>
            <a:br>
              <a:rPr lang="es-ES" sz="2000" dirty="0">
                <a:latin typeface="Arial" pitchFamily="34" charset="0"/>
                <a:cs typeface="Arial" pitchFamily="34" charset="0"/>
              </a:rPr>
            </a:br>
            <a:r>
              <a:rPr lang="es-ES" sz="2000" b="1" dirty="0">
                <a:latin typeface="Arial" pitchFamily="34" charset="0"/>
                <a:cs typeface="Arial" pitchFamily="34" charset="0"/>
              </a:rPr>
              <a:t>Categoría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: Evidencias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Subcategoría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: Indicadores anuales</a:t>
            </a:r>
          </a:p>
          <a:p>
            <a:pPr marL="742950" lvl="1" indent="-285750" algn="just">
              <a:spcBef>
                <a:spcPts val="1200"/>
              </a:spcBef>
              <a:buFontTx/>
              <a:buChar char="-"/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Nombre archivo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Bxx_Cuadro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de mandos</a:t>
            </a:r>
          </a:p>
          <a:p>
            <a:pPr lvl="1" algn="just">
              <a:spcBef>
                <a:spcPts val="1200"/>
              </a:spcBef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ACCUA nos pide datos de, al menos, 6 años, por lo que los datos facilitados para el análisis son de los siguientes cursos (en  su caso): </a:t>
            </a:r>
          </a:p>
          <a:p>
            <a:pPr lvl="1" algn="just">
              <a:spcBef>
                <a:spcPts val="1200"/>
              </a:spcBef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2016/17</a:t>
            </a:r>
            <a:r>
              <a:rPr lang="es-ES" dirty="0">
                <a:latin typeface="Arial" pitchFamily="34" charset="0"/>
                <a:cs typeface="Arial" pitchFamily="34" charset="0"/>
              </a:rPr>
              <a:t> 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2017/18   2018/19   2019/20   2020/21   2021/22   2022/23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33409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4079" y="116632"/>
            <a:ext cx="7543800" cy="87099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>
                <a:solidFill>
                  <a:schemeClr val="tx1"/>
                </a:solidFill>
                <a:latin typeface="Arial Black" pitchFamily="34" charset="0"/>
              </a:rPr>
              <a:t>5. ¿Cuáles son los plazos?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451950"/>
              </p:ext>
            </p:extLst>
          </p:nvPr>
        </p:nvGraphicFramePr>
        <p:xfrm>
          <a:off x="824079" y="1100491"/>
          <a:ext cx="754623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itchFamily="34" charset="0"/>
                          <a:cs typeface="Arial" pitchFamily="34" charset="0"/>
                        </a:rPr>
                        <a:t>Acción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itchFamily="34" charset="0"/>
                          <a:cs typeface="Arial" pitchFamily="34" charset="0"/>
                        </a:rPr>
                        <a:t>Responsable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itchFamily="34" charset="0"/>
                          <a:cs typeface="Arial" pitchFamily="34" charset="0"/>
                        </a:rPr>
                        <a:t>Plazo máximo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Lanzamiento del proceso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 | ED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08/07/2024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Elaboración y entrega del autoinforme preliminar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 | CGICT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11/10/2024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165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Revisión autoinforme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 | ED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31/10/2024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Subsanación autoinforme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 | CGICT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14/11/2024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Aprobar CAED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CAED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29/11/2024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855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Subsanación autoinforme (en su caso)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 | CGICT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66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 autoinforme a la ACCUA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16/12/2024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68541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7AFD063-711E-1E6B-DB69-4C65F55C8713}"/>
              </a:ext>
            </a:extLst>
          </p:cNvPr>
          <p:cNvSpPr txBox="1"/>
          <p:nvPr/>
        </p:nvSpPr>
        <p:spPr>
          <a:xfrm>
            <a:off x="799198" y="4653136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UC: Unidad de Calidad</a:t>
            </a:r>
          </a:p>
          <a:p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ED: Escuela Doctoral</a:t>
            </a:r>
          </a:p>
          <a:p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CA: Comisión Académica </a:t>
            </a:r>
          </a:p>
          <a:p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CGICT: Comisión de Garantía Interna de Calidad del Título</a:t>
            </a:r>
          </a:p>
          <a:p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CAED: Consejo Asesor de Escuelas de Doctorado</a:t>
            </a:r>
          </a:p>
        </p:txBody>
      </p:sp>
    </p:spTree>
    <p:extLst>
      <p:ext uri="{BB962C8B-B14F-4D97-AF65-F5344CB8AC3E}">
        <p14:creationId xmlns:p14="http://schemas.microsoft.com/office/powerpoint/2010/main" val="1938737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4079" y="116632"/>
            <a:ext cx="7543800" cy="87099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>
                <a:solidFill>
                  <a:schemeClr val="tx1"/>
                </a:solidFill>
                <a:latin typeface="Arial Black" pitchFamily="34" charset="0"/>
              </a:rPr>
              <a:t>Datos de contacto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069935"/>
              </p:ext>
            </p:extLst>
          </p:nvPr>
        </p:nvGraphicFramePr>
        <p:xfrm>
          <a:off x="824079" y="1100491"/>
          <a:ext cx="75462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7AFD063-711E-1E6B-DB69-4C65F55C8713}"/>
              </a:ext>
            </a:extLst>
          </p:cNvPr>
          <p:cNvSpPr txBox="1"/>
          <p:nvPr/>
        </p:nvSpPr>
        <p:spPr>
          <a:xfrm>
            <a:off x="793981" y="1700808"/>
            <a:ext cx="640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Datos de contacto: </a:t>
            </a:r>
          </a:p>
          <a:p>
            <a:r>
              <a:rPr lang="es-ES_tradnl" sz="20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Unidad de Calidad: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unidadcalidad@ugr.es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	Beatriz </a:t>
            </a:r>
            <a:r>
              <a:rPr lang="es-ES_tradnl" sz="2000" dirty="0" err="1">
                <a:latin typeface="Arial" panose="020B0604020202020204" pitchFamily="34" charset="0"/>
                <a:cs typeface="Arial" panose="020B0604020202020204" pitchFamily="34" charset="0"/>
              </a:rPr>
              <a:t>Escarpenter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: 958 24 51 34</a:t>
            </a:r>
          </a:p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	Carmen Carabaño 958 24 10 00 </a:t>
            </a:r>
            <a:r>
              <a:rPr lang="es-ES_tradnl" sz="2000" dirty="0" err="1">
                <a:latin typeface="Arial" panose="020B0604020202020204" pitchFamily="34" charset="0"/>
                <a:cs typeface="Arial" panose="020B0604020202020204" pitchFamily="34" charset="0"/>
              </a:rPr>
              <a:t>ext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 20566</a:t>
            </a:r>
          </a:p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	Marian Lizana: 958 24 80 28</a:t>
            </a:r>
          </a:p>
        </p:txBody>
      </p:sp>
    </p:spTree>
    <p:extLst>
      <p:ext uri="{BB962C8B-B14F-4D97-AF65-F5344CB8AC3E}">
        <p14:creationId xmlns:p14="http://schemas.microsoft.com/office/powerpoint/2010/main" val="5195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90344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2200" dirty="0">
                <a:latin typeface="Arial Black" pitchFamily="34" charset="0"/>
              </a:rPr>
              <a:t>¿Cuál es el objetivo de la renovación de la acreditación (RA)?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ES" sz="2200" dirty="0">
                <a:latin typeface="Arial Black" pitchFamily="34" charset="0"/>
              </a:rPr>
              <a:t>¿Por qué hay que hacer el proceso de RA?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ES" sz="2200" dirty="0">
                <a:latin typeface="Arial Black" pitchFamily="34" charset="0"/>
              </a:rPr>
              <a:t>¿Por qué mi título tiene que RA en esta convocatoria?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ES" sz="2200" dirty="0">
                <a:latin typeface="Arial Black" pitchFamily="34" charset="0"/>
              </a:rPr>
              <a:t>¿Cómo vamos a solicitar la RA?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200" dirty="0">
                <a:latin typeface="Arial Black" pitchFamily="34" charset="0"/>
              </a:rPr>
              <a:t>¿Cuáles son los plazos?</a:t>
            </a:r>
          </a:p>
        </p:txBody>
      </p:sp>
    </p:spTree>
    <p:extLst>
      <p:ext uri="{BB962C8B-B14F-4D97-AF65-F5344CB8AC3E}">
        <p14:creationId xmlns:p14="http://schemas.microsoft.com/office/powerpoint/2010/main" val="150125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4079" y="116632"/>
            <a:ext cx="7543800" cy="87099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>
                <a:solidFill>
                  <a:schemeClr val="tx1"/>
                </a:solidFill>
                <a:latin typeface="Arial Black" pitchFamily="34" charset="0"/>
              </a:rPr>
              <a:t>1. ¿Cuál es el objetivo de la RA?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043608" y="1412776"/>
            <a:ext cx="7344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b="1" u="sng" dirty="0">
                <a:latin typeface="Arial" pitchFamily="34" charset="0"/>
                <a:cs typeface="Arial" pitchFamily="34" charset="0"/>
              </a:rPr>
              <a:t>Asegurar la calidad </a:t>
            </a:r>
            <a:r>
              <a:rPr lang="es-ES" dirty="0">
                <a:latin typeface="Arial" pitchFamily="34" charset="0"/>
                <a:cs typeface="Arial" pitchFamily="34" charset="0"/>
              </a:rPr>
              <a:t>del </a:t>
            </a:r>
            <a:r>
              <a:rPr lang="es-ES" b="1" u="sng" dirty="0">
                <a:latin typeface="Arial" pitchFamily="34" charset="0"/>
                <a:cs typeface="Arial" pitchFamily="34" charset="0"/>
              </a:rPr>
              <a:t>programa formativo </a:t>
            </a:r>
            <a:r>
              <a:rPr lang="es-ES" dirty="0">
                <a:latin typeface="Arial" pitchFamily="34" charset="0"/>
                <a:cs typeface="Arial" pitchFamily="34" charset="0"/>
              </a:rPr>
              <a:t>de acuerdo a los criterios expresados en la normativa y </a:t>
            </a:r>
            <a:r>
              <a:rPr lang="es-ES" b="1" u="sng" dirty="0">
                <a:latin typeface="Arial" pitchFamily="34" charset="0"/>
                <a:cs typeface="Arial" pitchFamily="34" charset="0"/>
              </a:rPr>
              <a:t>garantizar la calidad </a:t>
            </a:r>
            <a:r>
              <a:rPr lang="es-ES" dirty="0">
                <a:latin typeface="Arial" pitchFamily="34" charset="0"/>
                <a:cs typeface="Arial" pitchFamily="34" charset="0"/>
              </a:rPr>
              <a:t>de los </a:t>
            </a:r>
            <a:r>
              <a:rPr lang="es-ES" b="1" u="sng" dirty="0">
                <a:latin typeface="Arial" pitchFamily="34" charset="0"/>
                <a:cs typeface="Arial" pitchFamily="34" charset="0"/>
              </a:rPr>
              <a:t>resultados</a:t>
            </a:r>
            <a:r>
              <a:rPr lang="es-ES" dirty="0">
                <a:latin typeface="Arial" pitchFamily="34" charset="0"/>
                <a:cs typeface="Arial" pitchFamily="34" charset="0"/>
              </a:rPr>
              <a:t> obtenidos en el desarrollo de las enseñanzas. </a:t>
            </a:r>
          </a:p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u="sng" dirty="0">
                <a:latin typeface="Arial" pitchFamily="34" charset="0"/>
                <a:cs typeface="Arial" pitchFamily="34" charset="0"/>
              </a:rPr>
              <a:t>Comprobar</a:t>
            </a:r>
            <a:r>
              <a:rPr lang="es-ES" dirty="0">
                <a:latin typeface="Arial" pitchFamily="34" charset="0"/>
                <a:cs typeface="Arial" pitchFamily="34" charset="0"/>
              </a:rPr>
              <a:t> que el título ha tenido un proceso de </a:t>
            </a:r>
            <a:r>
              <a:rPr lang="es-ES" b="1" u="sng" dirty="0">
                <a:latin typeface="Arial" pitchFamily="34" charset="0"/>
                <a:cs typeface="Arial" pitchFamily="34" charset="0"/>
              </a:rPr>
              <a:t>seguimiento apropiado</a:t>
            </a:r>
            <a:r>
              <a:rPr lang="es-ES" dirty="0">
                <a:latin typeface="Arial" pitchFamily="34" charset="0"/>
                <a:cs typeface="Arial" pitchFamily="34" charset="0"/>
              </a:rPr>
              <a:t> y que se ha utilizado la información cuantitativa y cualitativa disponible para </a:t>
            </a:r>
            <a:r>
              <a:rPr lang="es-ES" b="1" u="sng" dirty="0">
                <a:latin typeface="Arial" pitchFamily="34" charset="0"/>
                <a:cs typeface="Arial" pitchFamily="34" charset="0"/>
              </a:rPr>
              <a:t>analizar su desarrollo, generar y poner en marcha las propuestas de mejora pertinentes</a:t>
            </a:r>
            <a:r>
              <a:rPr lang="es-ES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Asegurar la disponibilidad y el acceso de una </a:t>
            </a:r>
            <a:r>
              <a:rPr lang="es-ES" b="1" u="sng" dirty="0">
                <a:latin typeface="Arial" pitchFamily="34" charset="0"/>
                <a:cs typeface="Arial" pitchFamily="34" charset="0"/>
              </a:rPr>
              <a:t>información pública</a:t>
            </a:r>
            <a:r>
              <a:rPr lang="es-ES" dirty="0">
                <a:latin typeface="Arial" pitchFamily="34" charset="0"/>
                <a:cs typeface="Arial" pitchFamily="34" charset="0"/>
              </a:rPr>
              <a:t>, válida, fiable, y relevante que ayude en la toma de decisiones. </a:t>
            </a:r>
          </a:p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Aportar </a:t>
            </a:r>
            <a:r>
              <a:rPr lang="es-ES" b="1" u="sng" dirty="0">
                <a:latin typeface="Arial" pitchFamily="34" charset="0"/>
                <a:cs typeface="Arial" pitchFamily="34" charset="0"/>
              </a:rPr>
              <a:t>recomendaciones y/o sugerencias de mejora </a:t>
            </a:r>
            <a:r>
              <a:rPr lang="es-ES" dirty="0">
                <a:latin typeface="Arial" pitchFamily="34" charset="0"/>
                <a:cs typeface="Arial" pitchFamily="34" charset="0"/>
              </a:rPr>
              <a:t>para el título y su desarrollo, que serán tenidas en cuenta en futuros seguimientos y renovaciones de la acreditación.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2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4079" y="116632"/>
            <a:ext cx="7543800" cy="87099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>
                <a:solidFill>
                  <a:schemeClr val="tx1"/>
                </a:solidFill>
                <a:latin typeface="Arial Black" pitchFamily="34" charset="0"/>
              </a:rPr>
              <a:t>2. ¿Por qué hay que hacer el proceso de RA?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71600" y="1859340"/>
            <a:ext cx="7200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La renovación de la acreditación forma parte de los procedimientos de aseguramiento de la calidad de las enseñanzas universitarias oficiales. </a:t>
            </a:r>
          </a:p>
          <a:p>
            <a:pPr algn="just"/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Es de carácter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obligatorio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para todos los títulos universitarios oficiales inscritos en el Registro de Universidades, Centros y Títulos (RUCT).</a:t>
            </a:r>
          </a:p>
          <a:p>
            <a:pPr algn="just"/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Regulado por el artículo 34 del Real Decreto 822/2021, de 28 de septiembre, por el que se establece la ordenación de las enseñanzas universitarias oficiales.</a:t>
            </a:r>
          </a:p>
        </p:txBody>
      </p:sp>
    </p:spTree>
    <p:extLst>
      <p:ext uri="{BB962C8B-B14F-4D97-AF65-F5344CB8AC3E}">
        <p14:creationId xmlns:p14="http://schemas.microsoft.com/office/powerpoint/2010/main" val="76144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4079" y="116632"/>
            <a:ext cx="7543800" cy="87099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>
                <a:solidFill>
                  <a:schemeClr val="tx1"/>
                </a:solidFill>
                <a:latin typeface="Arial Black" pitchFamily="34" charset="0"/>
              </a:rPr>
              <a:t>3. ¿Por qué mi título tiene que RA en esta convocatoria?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24079" y="1052736"/>
            <a:ext cx="754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Arial" pitchFamily="34" charset="0"/>
                <a:cs typeface="Arial" pitchFamily="34" charset="0"/>
              </a:rPr>
              <a:t>Artículo 34 del RD 822/2021,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establece que para los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centros universitarios que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no estén acreditados institucionalmente los PD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deberán renovar la acreditación en el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plazo máximo de seis años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desde la fecha de inicio del programa de Doctorado o de renovación de la acreditación anterior: Julio 2019.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78" y="2659804"/>
            <a:ext cx="7636353" cy="403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5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4079" y="116632"/>
            <a:ext cx="7543800" cy="64807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>
                <a:solidFill>
                  <a:schemeClr val="tx1"/>
                </a:solidFill>
                <a:latin typeface="Arial Black" pitchFamily="34" charset="0"/>
              </a:rPr>
              <a:t>4. ¿Cómo vamos a solicitar la RA? </a:t>
            </a:r>
          </a:p>
        </p:txBody>
      </p:sp>
      <p:pic>
        <p:nvPicPr>
          <p:cNvPr id="5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54" y="787322"/>
            <a:ext cx="5916681" cy="607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4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4079" y="116632"/>
            <a:ext cx="7543800" cy="87099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>
                <a:solidFill>
                  <a:schemeClr val="tx1"/>
                </a:solidFill>
                <a:latin typeface="Arial Black" pitchFamily="34" charset="0"/>
              </a:rPr>
              <a:t>4. ¿Cómo vamos a solicitar la RA? </a:t>
            </a:r>
          </a:p>
        </p:txBody>
      </p:sp>
      <p:pic>
        <p:nvPicPr>
          <p:cNvPr id="6" name="5 Imagen" descr="Recorte de pantalla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2" b="19550"/>
          <a:stretch/>
        </p:blipFill>
        <p:spPr>
          <a:xfrm>
            <a:off x="107504" y="764705"/>
            <a:ext cx="4283824" cy="159503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67544" y="2494188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Arial" pitchFamily="34" charset="0"/>
                <a:cs typeface="Arial" pitchFamily="34" charset="0"/>
                <a:hlinkClick r:id="rId4"/>
              </a:rPr>
              <a:t>Documentación de apoyo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Guía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para la renovación de la acreditación de programas de doctorado de la Universidad de Granada.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Modelo de autoinforme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de RA (donde se incluyen las evidencias).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Cuadro de mandos de indicadores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s-ES" sz="2000" dirty="0">
                <a:latin typeface="Arial" pitchFamily="34" charset="0"/>
                <a:cs typeface="Arial" pitchFamily="34" charset="0"/>
                <a:hlinkClick r:id="rId4"/>
              </a:rPr>
              <a:t>https://calidad.ugr.es/unidad-calidad/titulos/racreditacion2425#title2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44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4079" y="116632"/>
            <a:ext cx="7543800" cy="87099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>
                <a:solidFill>
                  <a:schemeClr val="tx1"/>
                </a:solidFill>
                <a:latin typeface="Arial Black" pitchFamily="34" charset="0"/>
              </a:rPr>
              <a:t>4. ¿Cómo vamos a solicitar la RA? </a:t>
            </a:r>
          </a:p>
        </p:txBody>
      </p:sp>
      <p:pic>
        <p:nvPicPr>
          <p:cNvPr id="6" name="5 Imagen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2" b="19550"/>
          <a:stretch/>
        </p:blipFill>
        <p:spPr>
          <a:xfrm>
            <a:off x="107504" y="764705"/>
            <a:ext cx="4283824" cy="159503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11560" y="249418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Guía para la renovación de la acreditación de los programas de doctorado de la Universidad de Granada.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48" y="3279026"/>
            <a:ext cx="1974259" cy="2790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86" y="3279026"/>
            <a:ext cx="1964791" cy="27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4079" y="116632"/>
            <a:ext cx="7543800" cy="87099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>
                <a:solidFill>
                  <a:schemeClr val="tx1"/>
                </a:solidFill>
                <a:latin typeface="Arial Black" pitchFamily="34" charset="0"/>
              </a:rPr>
              <a:t>4. ¿Cómo vamos a solicitar la RA? </a:t>
            </a:r>
          </a:p>
        </p:txBody>
      </p:sp>
      <p:pic>
        <p:nvPicPr>
          <p:cNvPr id="6" name="5 Imagen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2" b="19550"/>
          <a:stretch/>
        </p:blipFill>
        <p:spPr>
          <a:xfrm>
            <a:off x="107504" y="764705"/>
            <a:ext cx="3456384" cy="128694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1520" y="2214376"/>
            <a:ext cx="7848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1200"/>
              </a:spcBef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Ubicado en el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Gestor documental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de la oficina virtual, aplicación Seguimiento y mejora de centros y títulos:</a:t>
            </a:r>
          </a:p>
          <a:p>
            <a:pPr lvl="1" algn="just">
              <a:spcBef>
                <a:spcPts val="1200"/>
              </a:spcBef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Categoría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: Acreditación 	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Subcategoría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: Autoinforme</a:t>
            </a: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7" t="20118" r="21290" b="9591"/>
          <a:stretch/>
        </p:blipFill>
        <p:spPr bwMode="auto">
          <a:xfrm>
            <a:off x="3559340" y="3383927"/>
            <a:ext cx="4808539" cy="334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795879" y="14053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ES" b="1" dirty="0">
                <a:latin typeface="Arial" pitchFamily="34" charset="0"/>
                <a:cs typeface="Arial" pitchFamily="34" charset="0"/>
              </a:rPr>
              <a:t>Modelo de autoinforme de RA (donde se incluyen las evidencias):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1544" y="4077072"/>
            <a:ext cx="32758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Nombre archivo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 algn="just">
              <a:spcBef>
                <a:spcPts val="1200"/>
              </a:spcBef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Bxx_Título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06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Personalizado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FF000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584</TotalTime>
  <Words>883</Words>
  <Application>Microsoft Office PowerPoint</Application>
  <PresentationFormat>Presentación en pantalla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Impact</vt:lpstr>
      <vt:lpstr>Times New Roman</vt:lpstr>
      <vt:lpstr>NewsPrint</vt:lpstr>
      <vt:lpstr>Proceso de renovación de la acreditación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de renovación de la acreditación</dc:title>
  <dc:creator>UCIP</dc:creator>
  <cp:lastModifiedBy>Unidad Calidad</cp:lastModifiedBy>
  <cp:revision>42</cp:revision>
  <dcterms:created xsi:type="dcterms:W3CDTF">2024-06-08T10:24:55Z</dcterms:created>
  <dcterms:modified xsi:type="dcterms:W3CDTF">2024-07-08T10:10:15Z</dcterms:modified>
</cp:coreProperties>
</file>