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sldIdLst>
    <p:sldId id="256" r:id="rId5"/>
    <p:sldId id="257" r:id="rId6"/>
    <p:sldId id="258" r:id="rId7"/>
    <p:sldId id="260" r:id="rId8"/>
    <p:sldId id="261" r:id="rId9"/>
    <p:sldId id="262" r:id="rId10"/>
    <p:sldId id="264" r:id="rId11"/>
    <p:sldId id="265" r:id="rId12"/>
    <p:sldId id="266"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522339A-E5C2-4C44-9897-267E1AE5FB25}" type="slidenum">
              <a:rPr lang="es-ES" smtClean="0"/>
              <a:t>‹Nº›</a:t>
            </a:fld>
            <a:endParaRPr lang="es-ES"/>
          </a:p>
        </p:txBody>
      </p:sp>
    </p:spTree>
    <p:extLst>
      <p:ext uri="{BB962C8B-B14F-4D97-AF65-F5344CB8AC3E}">
        <p14:creationId xmlns:p14="http://schemas.microsoft.com/office/powerpoint/2010/main" val="3031036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1915382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1987374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593126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a:xfrm>
            <a:off x="2182708" y="6272784"/>
            <a:ext cx="6327648" cy="365125"/>
          </a:xfrm>
        </p:spPr>
        <p:txBody>
          <a:bodyPr/>
          <a:lstStyle/>
          <a:p>
            <a:endParaRPr lang="es-E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522339A-E5C2-4C44-9897-267E1AE5FB25}" type="slidenum">
              <a:rPr lang="es-ES" smtClean="0"/>
              <a:t>‹Nº›</a:t>
            </a:fld>
            <a:endParaRPr lang="es-ES"/>
          </a:p>
        </p:txBody>
      </p:sp>
    </p:spTree>
    <p:extLst>
      <p:ext uri="{BB962C8B-B14F-4D97-AF65-F5344CB8AC3E}">
        <p14:creationId xmlns:p14="http://schemas.microsoft.com/office/powerpoint/2010/main" val="1381188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65D8F3-9C41-4100-8582-1D42D6E715D4}" type="datetimeFigureOut">
              <a:rPr lang="es-ES" smtClean="0"/>
              <a:t>05/07/2024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1512618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65D8F3-9C41-4100-8582-1D42D6E715D4}" type="datetimeFigureOut">
              <a:rPr lang="es-ES" smtClean="0"/>
              <a:t>05/07/2024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420080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E65D8F3-9C41-4100-8582-1D42D6E715D4}" type="datetimeFigureOut">
              <a:rPr lang="es-ES" smtClean="0"/>
              <a:t>05/07/2024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416796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5D8F3-9C41-4100-8582-1D42D6E715D4}" type="datetimeFigureOut">
              <a:rPr lang="es-ES" smtClean="0"/>
              <a:t>05/07/2024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2724411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65D8F3-9C41-4100-8582-1D42D6E715D4}" type="datetimeFigureOut">
              <a:rPr lang="es-ES" smtClean="0"/>
              <a:t>05/07/2024</a:t>
            </a:fld>
            <a:endParaRPr lang="es-ES"/>
          </a:p>
        </p:txBody>
      </p:sp>
      <p:sp>
        <p:nvSpPr>
          <p:cNvPr id="6" name="Footer Placeholder 5"/>
          <p:cNvSpPr>
            <a:spLocks noGrp="1"/>
          </p:cNvSpPr>
          <p:nvPr>
            <p:ph type="ftr" sz="quarter" idx="11"/>
          </p:nvPr>
        </p:nvSpPr>
        <p:spPr/>
        <p:txBody>
          <a:bodyPr/>
          <a:lstStyle/>
          <a:p>
            <a:endParaRPr lang="es-E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829907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65D8F3-9C41-4100-8582-1D42D6E715D4}" type="datetimeFigureOut">
              <a:rPr lang="es-ES" smtClean="0"/>
              <a:t>05/07/2024</a:t>
            </a:fld>
            <a:endParaRPr lang="es-E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4222949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E65D8F3-9C41-4100-8582-1D42D6E715D4}" type="datetimeFigureOut">
              <a:rPr lang="es-ES" smtClean="0"/>
              <a:t>05/07/2024</a:t>
            </a:fld>
            <a:endParaRPr lang="es-E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E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522339A-E5C2-4C44-9897-267E1AE5FB25}" type="slidenum">
              <a:rPr lang="es-ES" smtClean="0"/>
              <a:t>‹Nº›</a:t>
            </a:fld>
            <a:endParaRPr lang="es-ES"/>
          </a:p>
        </p:txBody>
      </p:sp>
    </p:spTree>
    <p:extLst>
      <p:ext uri="{BB962C8B-B14F-4D97-AF65-F5344CB8AC3E}">
        <p14:creationId xmlns:p14="http://schemas.microsoft.com/office/powerpoint/2010/main" val="298905313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hyperlink" Target="mailto:unidadcalidad@ugr.es" TargetMode="Externa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s262.juntadeandalucia.es/accua/include/files/universidades/seguimiento/autoinformeGM.docx?v=2023111082047" TargetMode="External"/><Relationship Id="rId2" Type="http://schemas.openxmlformats.org/officeDocument/2006/relationships/hyperlink" Target="https://ws262.juntadeandalucia.es/accua/include/files/universidades/seguimiento/protocolo_seguimiento.pdf?v=202473141415"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C2FD9-FBE5-E10B-07A8-CCEBA499F1C3}"/>
              </a:ext>
            </a:extLst>
          </p:cNvPr>
          <p:cNvSpPr>
            <a:spLocks noGrp="1"/>
          </p:cNvSpPr>
          <p:nvPr>
            <p:ph type="ctrTitle"/>
          </p:nvPr>
        </p:nvSpPr>
        <p:spPr/>
        <p:txBody>
          <a:bodyPr/>
          <a:lstStyle/>
          <a:p>
            <a:r>
              <a:rPr lang="es-ES" dirty="0"/>
              <a:t>Seguimiento externo títulos oficiales de la </a:t>
            </a:r>
            <a:r>
              <a:rPr lang="es-ES" dirty="0" err="1"/>
              <a:t>ugr</a:t>
            </a:r>
            <a:endParaRPr lang="es-ES" dirty="0"/>
          </a:p>
        </p:txBody>
      </p:sp>
      <p:sp>
        <p:nvSpPr>
          <p:cNvPr id="3" name="Subtítulo 2">
            <a:extLst>
              <a:ext uri="{FF2B5EF4-FFF2-40B4-BE49-F238E27FC236}">
                <a16:creationId xmlns:a16="http://schemas.microsoft.com/office/drawing/2014/main" id="{1F9ED38E-694F-DFA5-B3CD-B136A00DD09C}"/>
              </a:ext>
            </a:extLst>
          </p:cNvPr>
          <p:cNvSpPr>
            <a:spLocks noGrp="1"/>
          </p:cNvSpPr>
          <p:nvPr>
            <p:ph type="subTitle" idx="1"/>
          </p:nvPr>
        </p:nvSpPr>
        <p:spPr>
          <a:xfrm>
            <a:off x="5226212" y="5425777"/>
            <a:ext cx="7891272" cy="1069848"/>
          </a:xfrm>
        </p:spPr>
        <p:txBody>
          <a:bodyPr/>
          <a:lstStyle/>
          <a:p>
            <a:r>
              <a:rPr lang="es-ES" dirty="0"/>
              <a:t>Julio 2024</a:t>
            </a:r>
          </a:p>
          <a:p>
            <a:r>
              <a:rPr lang="es-ES" dirty="0"/>
              <a:t>Presentación convocatoria 2024/25</a:t>
            </a:r>
          </a:p>
        </p:txBody>
      </p:sp>
    </p:spTree>
    <p:extLst>
      <p:ext uri="{BB962C8B-B14F-4D97-AF65-F5344CB8AC3E}">
        <p14:creationId xmlns:p14="http://schemas.microsoft.com/office/powerpoint/2010/main" val="2924647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EC78E3E1-BBBA-4058-AAEB-714F04B0257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4" name="Oval 13">
              <a:extLst>
                <a:ext uri="{FF2B5EF4-FFF2-40B4-BE49-F238E27FC236}">
                  <a16:creationId xmlns:a16="http://schemas.microsoft.com/office/drawing/2014/main" id="{86860FA5-CE2B-4019-8FD1-031D7D84EF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392DF474-2C37-4DC7-B889-E88EAADEA6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17" name="Rectangle 16">
            <a:extLst>
              <a:ext uri="{FF2B5EF4-FFF2-40B4-BE49-F238E27FC236}">
                <a16:creationId xmlns:a16="http://schemas.microsoft.com/office/drawing/2014/main" id="{E009DD9B-5EE2-4C0D-8B2B-351C8C1022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720DB99-7745-4E75-9D96-AAB6D55C53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3837459"/>
            <a:ext cx="10222992"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21" name="Rectangle 20">
            <a:extLst>
              <a:ext uri="{FF2B5EF4-FFF2-40B4-BE49-F238E27FC236}">
                <a16:creationId xmlns:a16="http://schemas.microsoft.com/office/drawing/2014/main" id="{D68803C4-E159-4360-B7BB-74205C8F78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3981573"/>
            <a:ext cx="10222992" cy="2078335"/>
          </a:xfrm>
          <a:prstGeom prst="rect">
            <a:avLst/>
          </a:prstGeom>
          <a:blipFill dpi="0" rotWithShape="1">
            <a:blip r:embed="rId4">
              <a:alphaModFix amt="9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23" name="Rectangle 22">
            <a:extLst>
              <a:ext uri="{FF2B5EF4-FFF2-40B4-BE49-F238E27FC236}">
                <a16:creationId xmlns:a16="http://schemas.microsoft.com/office/drawing/2014/main" id="{504B0465-3B07-49BF-BEA7-D814762462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128670"/>
            <a:ext cx="10222992"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25" name="Oval 24">
            <a:extLst>
              <a:ext uri="{FF2B5EF4-FFF2-40B4-BE49-F238E27FC236}">
                <a16:creationId xmlns:a16="http://schemas.microsoft.com/office/drawing/2014/main" id="{49B7FFA5-14CB-4A4F-9BCC-CA3AA5D9D2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2">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7" name="Oval 26">
            <a:extLst>
              <a:ext uri="{FF2B5EF4-FFF2-40B4-BE49-F238E27FC236}">
                <a16:creationId xmlns:a16="http://schemas.microsoft.com/office/drawing/2014/main" id="{04E48745-7512-4EC2-9E20-9092D12150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0" name="Título 9">
            <a:extLst>
              <a:ext uri="{FF2B5EF4-FFF2-40B4-BE49-F238E27FC236}">
                <a16:creationId xmlns:a16="http://schemas.microsoft.com/office/drawing/2014/main" id="{CE975E9B-150B-DE9C-E9A6-6A6118614084}"/>
              </a:ext>
            </a:extLst>
          </p:cNvPr>
          <p:cNvSpPr>
            <a:spLocks noGrp="1"/>
          </p:cNvSpPr>
          <p:nvPr>
            <p:ph type="title"/>
          </p:nvPr>
        </p:nvSpPr>
        <p:spPr/>
        <p:txBody>
          <a:bodyPr/>
          <a:lstStyle/>
          <a:p>
            <a:r>
              <a:rPr lang="es-ES" dirty="0"/>
              <a:t>Datos de contacto unidad calidad</a:t>
            </a:r>
          </a:p>
        </p:txBody>
      </p:sp>
      <p:sp>
        <p:nvSpPr>
          <p:cNvPr id="11" name="CuadroTexto 10">
            <a:extLst>
              <a:ext uri="{FF2B5EF4-FFF2-40B4-BE49-F238E27FC236}">
                <a16:creationId xmlns:a16="http://schemas.microsoft.com/office/drawing/2014/main" id="{EC8CA722-6288-AFFA-9EE4-6EBBC25A2EA8}"/>
              </a:ext>
            </a:extLst>
          </p:cNvPr>
          <p:cNvSpPr txBox="1"/>
          <p:nvPr/>
        </p:nvSpPr>
        <p:spPr>
          <a:xfrm>
            <a:off x="2287803" y="2825033"/>
            <a:ext cx="6408712" cy="1938992"/>
          </a:xfrm>
          <a:prstGeom prst="rect">
            <a:avLst/>
          </a:prstGeom>
          <a:noFill/>
        </p:spPr>
        <p:txBody>
          <a:bodyPr wrap="square" rtlCol="0">
            <a:spAutoFit/>
          </a:bodyPr>
          <a:lstStyle/>
          <a:p>
            <a:r>
              <a:rPr lang="es-ES_tradnl" sz="2000" dirty="0">
                <a:latin typeface="Arial" panose="020B0604020202020204" pitchFamily="34" charset="0"/>
                <a:cs typeface="Arial" panose="020B0604020202020204" pitchFamily="34" charset="0"/>
              </a:rPr>
              <a:t>Datos de contacto: </a:t>
            </a:r>
          </a:p>
          <a:p>
            <a:r>
              <a:rPr lang="es-ES_tradnl" sz="2000" b="1" u="sng" dirty="0">
                <a:latin typeface="Arial" panose="020B0604020202020204" pitchFamily="34" charset="0"/>
                <a:cs typeface="Arial" panose="020B0604020202020204" pitchFamily="34" charset="0"/>
                <a:hlinkClick r:id="rId6"/>
              </a:rPr>
              <a:t>Unidad de Calidad: </a:t>
            </a:r>
            <a:r>
              <a:rPr lang="es-ES_tradnl" sz="2000" dirty="0">
                <a:latin typeface="Arial" panose="020B0604020202020204" pitchFamily="34" charset="0"/>
                <a:cs typeface="Arial" panose="020B0604020202020204" pitchFamily="34" charset="0"/>
                <a:hlinkClick r:id="rId6"/>
              </a:rPr>
              <a:t>unidadcalidad@ugr.es</a:t>
            </a:r>
            <a:endParaRPr lang="es-ES_tradnl"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	958 24 51 33</a:t>
            </a:r>
          </a:p>
          <a:p>
            <a:r>
              <a:rPr lang="es-ES_tradnl" sz="2000" dirty="0">
                <a:latin typeface="Arial" panose="020B0604020202020204" pitchFamily="34" charset="0"/>
                <a:cs typeface="Arial" panose="020B0604020202020204" pitchFamily="34" charset="0"/>
              </a:rPr>
              <a:t>	958 24 51 34</a:t>
            </a:r>
          </a:p>
          <a:p>
            <a:r>
              <a:rPr lang="es-ES_tradnl" sz="2000" dirty="0">
                <a:latin typeface="Arial" panose="020B0604020202020204" pitchFamily="34" charset="0"/>
                <a:cs typeface="Arial" panose="020B0604020202020204" pitchFamily="34" charset="0"/>
              </a:rPr>
              <a:t>	958 24 10 00 </a:t>
            </a:r>
            <a:r>
              <a:rPr lang="es-ES_tradnl" sz="2000" dirty="0" err="1">
                <a:latin typeface="Arial" panose="020B0604020202020204" pitchFamily="34" charset="0"/>
                <a:cs typeface="Arial" panose="020B0604020202020204" pitchFamily="34" charset="0"/>
              </a:rPr>
              <a:t>ext</a:t>
            </a:r>
            <a:r>
              <a:rPr lang="es-ES_tradnl" sz="2000" dirty="0">
                <a:latin typeface="Arial" panose="020B0604020202020204" pitchFamily="34" charset="0"/>
                <a:cs typeface="Arial" panose="020B0604020202020204" pitchFamily="34" charset="0"/>
              </a:rPr>
              <a:t> 20566</a:t>
            </a:r>
          </a:p>
          <a:p>
            <a:r>
              <a:rPr lang="es-ES_tradnl" sz="2000" dirty="0">
                <a:latin typeface="Arial" panose="020B0604020202020204" pitchFamily="34" charset="0"/>
                <a:cs typeface="Arial" panose="020B0604020202020204" pitchFamily="34" charset="0"/>
              </a:rPr>
              <a:t>	958 24 80 28</a:t>
            </a:r>
          </a:p>
        </p:txBody>
      </p:sp>
    </p:spTree>
    <p:extLst>
      <p:ext uri="{BB962C8B-B14F-4D97-AF65-F5344CB8AC3E}">
        <p14:creationId xmlns:p14="http://schemas.microsoft.com/office/powerpoint/2010/main" val="2971254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527F2E-1D27-1EEE-EC3A-1127CE944A89}"/>
              </a:ext>
            </a:extLst>
          </p:cNvPr>
          <p:cNvSpPr>
            <a:spLocks noGrp="1"/>
          </p:cNvSpPr>
          <p:nvPr>
            <p:ph type="title"/>
          </p:nvPr>
        </p:nvSpPr>
        <p:spPr>
          <a:xfrm>
            <a:off x="2165774" y="0"/>
            <a:ext cx="9281160" cy="4137434"/>
          </a:xfrm>
        </p:spPr>
        <p:txBody>
          <a:bodyPr>
            <a:normAutofit fontScale="90000"/>
          </a:bodyPr>
          <a:lstStyle/>
          <a:p>
            <a:pPr>
              <a:lnSpc>
                <a:spcPct val="200000"/>
              </a:lnSpc>
            </a:pPr>
            <a:r>
              <a:rPr lang="es-ES" sz="7000" dirty="0"/>
              <a:t>Objetivos de la sesión:</a:t>
            </a:r>
            <a:br>
              <a:rPr lang="es-ES" sz="7000" dirty="0"/>
            </a:br>
            <a:r>
              <a:rPr lang="es-ES" sz="2700" dirty="0"/>
              <a:t>1. ¿qué es el seguimiento de un título?</a:t>
            </a:r>
            <a:br>
              <a:rPr lang="es-ES" sz="2700" dirty="0"/>
            </a:br>
            <a:r>
              <a:rPr lang="es-ES" sz="2700" dirty="0"/>
              <a:t>2. ¿Por qué debemos realizar el seguimiento de un título?</a:t>
            </a:r>
            <a:br>
              <a:rPr lang="es-ES" sz="2700" dirty="0"/>
            </a:br>
            <a:r>
              <a:rPr lang="es-ES" sz="2700" dirty="0"/>
              <a:t>3. ¿Cómo se hace el seguimiento de un título?</a:t>
            </a:r>
            <a:br>
              <a:rPr lang="es-ES" sz="2700" dirty="0"/>
            </a:br>
            <a:r>
              <a:rPr lang="es-ES" sz="2700" dirty="0"/>
              <a:t>4. ¿Cuándo hay que entregar el seguimiento externo a </a:t>
            </a:r>
            <a:r>
              <a:rPr lang="es-ES" sz="2700" dirty="0" err="1"/>
              <a:t>accua</a:t>
            </a:r>
            <a:r>
              <a:rPr lang="es-ES" sz="2700" dirty="0"/>
              <a:t>?</a:t>
            </a:r>
          </a:p>
        </p:txBody>
      </p:sp>
    </p:spTree>
    <p:extLst>
      <p:ext uri="{BB962C8B-B14F-4D97-AF65-F5344CB8AC3E}">
        <p14:creationId xmlns:p14="http://schemas.microsoft.com/office/powerpoint/2010/main" val="1547120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E79185-E861-ECFE-FE96-0607A1F68061}"/>
              </a:ext>
            </a:extLst>
          </p:cNvPr>
          <p:cNvSpPr>
            <a:spLocks noGrp="1"/>
          </p:cNvSpPr>
          <p:nvPr>
            <p:ph type="title"/>
          </p:nvPr>
        </p:nvSpPr>
        <p:spPr>
          <a:xfrm>
            <a:off x="552261" y="0"/>
            <a:ext cx="10458292" cy="1609344"/>
          </a:xfrm>
        </p:spPr>
        <p:txBody>
          <a:bodyPr>
            <a:normAutofit/>
          </a:bodyPr>
          <a:lstStyle/>
          <a:p>
            <a:r>
              <a:rPr lang="es-ES" sz="4000" b="1" dirty="0"/>
              <a:t>1. ¿Qué es el Seguimiento de un título?</a:t>
            </a:r>
            <a:endParaRPr lang="es-ES" sz="4000" dirty="0"/>
          </a:p>
        </p:txBody>
      </p:sp>
      <p:sp>
        <p:nvSpPr>
          <p:cNvPr id="3" name="Marcador de contenido 2">
            <a:extLst>
              <a:ext uri="{FF2B5EF4-FFF2-40B4-BE49-F238E27FC236}">
                <a16:creationId xmlns:a16="http://schemas.microsoft.com/office/drawing/2014/main" id="{1CC41630-3C45-F305-684B-82D1CCB82D50}"/>
              </a:ext>
            </a:extLst>
          </p:cNvPr>
          <p:cNvSpPr>
            <a:spLocks noGrp="1"/>
          </p:cNvSpPr>
          <p:nvPr>
            <p:ph idx="1"/>
          </p:nvPr>
        </p:nvSpPr>
        <p:spPr>
          <a:xfrm>
            <a:off x="1066800" y="1496719"/>
            <a:ext cx="10058400" cy="4050792"/>
          </a:xfrm>
        </p:spPr>
        <p:txBody>
          <a:bodyPr/>
          <a:lstStyle/>
          <a:p>
            <a:pPr algn="just">
              <a:lnSpc>
                <a:spcPct val="100000"/>
              </a:lnSpc>
            </a:pPr>
            <a:r>
              <a:rPr lang="es-ES" sz="2000" dirty="0"/>
              <a:t>Es un proceso de evaluación con el  que se persigue:</a:t>
            </a:r>
          </a:p>
          <a:p>
            <a:pPr marL="457200" indent="-457200" algn="just">
              <a:lnSpc>
                <a:spcPct val="100000"/>
              </a:lnSpc>
              <a:buFont typeface="+mj-lt"/>
              <a:buAutoNum type="arabicPeriod"/>
            </a:pPr>
            <a:r>
              <a:rPr lang="es-ES" sz="2000" b="1" dirty="0"/>
              <a:t>Comprobar</a:t>
            </a:r>
            <a:r>
              <a:rPr lang="es-ES" sz="2000" dirty="0"/>
              <a:t> que el título se desarrolla según: </a:t>
            </a:r>
            <a:r>
              <a:rPr lang="es-ES" sz="2000" b="1" dirty="0"/>
              <a:t>Memoria verificación</a:t>
            </a:r>
            <a:r>
              <a:rPr lang="es-ES" sz="2000" dirty="0"/>
              <a:t>.</a:t>
            </a:r>
          </a:p>
          <a:p>
            <a:pPr marL="457200" indent="-457200" algn="just">
              <a:lnSpc>
                <a:spcPct val="100000"/>
              </a:lnSpc>
              <a:buFont typeface="+mj-lt"/>
              <a:buAutoNum type="arabicPeriod"/>
            </a:pPr>
            <a:r>
              <a:rPr lang="es-ES" sz="2000" b="1" dirty="0"/>
              <a:t>Asegurar</a:t>
            </a:r>
            <a:r>
              <a:rPr lang="es-ES" sz="2000" dirty="0"/>
              <a:t> que la difusión del título y la información es actualizada y relevante para los grupos de interés.</a:t>
            </a:r>
          </a:p>
          <a:p>
            <a:pPr marL="457200" indent="-457200" algn="just">
              <a:lnSpc>
                <a:spcPct val="100000"/>
              </a:lnSpc>
              <a:buFont typeface="+mj-lt"/>
              <a:buAutoNum type="arabicPeriod"/>
            </a:pPr>
            <a:r>
              <a:rPr lang="es-ES" sz="2000" b="1" dirty="0"/>
              <a:t>Constatar</a:t>
            </a:r>
            <a:r>
              <a:rPr lang="es-ES" sz="2000" dirty="0"/>
              <a:t> que los títulos a través de los </a:t>
            </a:r>
            <a:r>
              <a:rPr lang="es-ES" sz="2000" b="1" dirty="0"/>
              <a:t>SGC,</a:t>
            </a:r>
            <a:r>
              <a:rPr lang="es-ES" sz="2000" dirty="0"/>
              <a:t> recopilan, analizan y utilizan datos  pertinentes para la gestión eficaz de las enseñanzas.</a:t>
            </a:r>
          </a:p>
          <a:p>
            <a:pPr marL="457200" indent="-457200" algn="just">
              <a:lnSpc>
                <a:spcPct val="100000"/>
              </a:lnSpc>
              <a:buFont typeface="+mj-lt"/>
              <a:buAutoNum type="arabicPeriod"/>
            </a:pPr>
            <a:r>
              <a:rPr lang="es-ES" sz="2000" b="1" dirty="0"/>
              <a:t>Detectar</a:t>
            </a:r>
            <a:r>
              <a:rPr lang="es-ES" sz="2000" dirty="0"/>
              <a:t> posibles </a:t>
            </a:r>
            <a:r>
              <a:rPr lang="es-ES" sz="2000" b="1" dirty="0"/>
              <a:t>deficiencias</a:t>
            </a:r>
            <a:r>
              <a:rPr lang="es-ES" sz="2000" dirty="0"/>
              <a:t> en el desarrollo efectivo de los títulos y </a:t>
            </a:r>
            <a:r>
              <a:rPr lang="es-ES" sz="2000" b="1" dirty="0"/>
              <a:t>analizar</a:t>
            </a:r>
            <a:r>
              <a:rPr lang="es-ES" sz="2000" dirty="0"/>
              <a:t> las </a:t>
            </a:r>
            <a:r>
              <a:rPr lang="es-ES" sz="2000" b="1" dirty="0"/>
              <a:t>acciones</a:t>
            </a:r>
            <a:r>
              <a:rPr lang="es-ES" sz="2000" dirty="0"/>
              <a:t> realizadas para su subsanación y </a:t>
            </a:r>
            <a:r>
              <a:rPr lang="es-ES" sz="2000" b="1" dirty="0"/>
              <a:t>mejora</a:t>
            </a:r>
            <a:r>
              <a:rPr lang="es-ES" sz="2000" dirty="0"/>
              <a:t>.</a:t>
            </a:r>
          </a:p>
          <a:p>
            <a:pPr marL="0" indent="0">
              <a:buNone/>
            </a:pPr>
            <a:endParaRPr lang="es-ES" dirty="0"/>
          </a:p>
        </p:txBody>
      </p:sp>
    </p:spTree>
    <p:extLst>
      <p:ext uri="{BB962C8B-B14F-4D97-AF65-F5344CB8AC3E}">
        <p14:creationId xmlns:p14="http://schemas.microsoft.com/office/powerpoint/2010/main" val="448950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B23F5-CD17-2CDA-4B90-9B03023F9A0D}"/>
              </a:ext>
            </a:extLst>
          </p:cNvPr>
          <p:cNvSpPr>
            <a:spLocks noGrp="1"/>
          </p:cNvSpPr>
          <p:nvPr>
            <p:ph type="title"/>
          </p:nvPr>
        </p:nvSpPr>
        <p:spPr>
          <a:xfrm>
            <a:off x="626228" y="0"/>
            <a:ext cx="11396774" cy="1609344"/>
          </a:xfrm>
        </p:spPr>
        <p:txBody>
          <a:bodyPr>
            <a:normAutofit/>
          </a:bodyPr>
          <a:lstStyle/>
          <a:p>
            <a:r>
              <a:rPr lang="es-ES" sz="4000" b="1" dirty="0"/>
              <a:t>2. ¿Por qué debemos realizar el seguimiento de un Título?</a:t>
            </a:r>
            <a:endParaRPr lang="es-ES" sz="4000" dirty="0"/>
          </a:p>
        </p:txBody>
      </p:sp>
      <p:sp>
        <p:nvSpPr>
          <p:cNvPr id="4" name="CuadroTexto 3">
            <a:extLst>
              <a:ext uri="{FF2B5EF4-FFF2-40B4-BE49-F238E27FC236}">
                <a16:creationId xmlns:a16="http://schemas.microsoft.com/office/drawing/2014/main" id="{6979B86B-3B30-2A57-5BAB-6E92853AF9A9}"/>
              </a:ext>
            </a:extLst>
          </p:cNvPr>
          <p:cNvSpPr txBox="1"/>
          <p:nvPr/>
        </p:nvSpPr>
        <p:spPr>
          <a:xfrm>
            <a:off x="715225" y="1721676"/>
            <a:ext cx="10411484" cy="4708981"/>
          </a:xfrm>
          <a:prstGeom prst="rect">
            <a:avLst/>
          </a:prstGeom>
          <a:noFill/>
        </p:spPr>
        <p:txBody>
          <a:bodyPr wrap="square">
            <a:spAutoFit/>
          </a:bodyPr>
          <a:lstStyle/>
          <a:p>
            <a:pPr algn="just"/>
            <a:r>
              <a:rPr lang="es-ES" sz="2000" b="1" dirty="0">
                <a:solidFill>
                  <a:schemeClr val="tx1"/>
                </a:solidFill>
              </a:rPr>
              <a:t>Normativo RD822/2021</a:t>
            </a:r>
            <a:r>
              <a:rPr lang="es-ES" sz="2000" dirty="0">
                <a:solidFill>
                  <a:schemeClr val="tx1"/>
                </a:solidFill>
              </a:rPr>
              <a:t>. Artículo 28, (para títulos en centros que no están acreditados institucionalmente)</a:t>
            </a:r>
          </a:p>
          <a:p>
            <a:pPr algn="just">
              <a:spcBef>
                <a:spcPts val="0"/>
              </a:spcBef>
              <a:spcAft>
                <a:spcPts val="0"/>
              </a:spcAft>
            </a:pPr>
            <a:r>
              <a:rPr lang="es-ES" sz="2000" dirty="0">
                <a:solidFill>
                  <a:schemeClr val="tx1"/>
                </a:solidFill>
              </a:rPr>
              <a:t>Los títulos elaborarán </a:t>
            </a:r>
            <a:r>
              <a:rPr lang="es-ES" sz="2000" b="1" dirty="0">
                <a:solidFill>
                  <a:schemeClr val="tx1"/>
                </a:solidFill>
              </a:rPr>
              <a:t>al menos un informe </a:t>
            </a:r>
            <a:r>
              <a:rPr lang="es-ES" sz="2000" dirty="0">
                <a:solidFill>
                  <a:schemeClr val="tx1"/>
                </a:solidFill>
              </a:rPr>
              <a:t>de seguimiento, preceptivo transcurridos </a:t>
            </a:r>
            <a:r>
              <a:rPr lang="es-ES" sz="2000" b="1" dirty="0">
                <a:solidFill>
                  <a:schemeClr val="tx1"/>
                </a:solidFill>
              </a:rPr>
              <a:t>tres años </a:t>
            </a:r>
            <a:r>
              <a:rPr lang="es-ES" sz="2000" dirty="0">
                <a:solidFill>
                  <a:schemeClr val="tx1"/>
                </a:solidFill>
              </a:rPr>
              <a:t>después de la </a:t>
            </a:r>
            <a:r>
              <a:rPr lang="es-ES" sz="2000" b="1" dirty="0">
                <a:solidFill>
                  <a:schemeClr val="tx1"/>
                </a:solidFill>
              </a:rPr>
              <a:t>implantación efectiva </a:t>
            </a:r>
            <a:r>
              <a:rPr lang="es-ES" sz="2000" dirty="0">
                <a:solidFill>
                  <a:schemeClr val="tx1"/>
                </a:solidFill>
              </a:rPr>
              <a:t>o </a:t>
            </a:r>
            <a:r>
              <a:rPr lang="es-ES" sz="2000" b="1" dirty="0">
                <a:solidFill>
                  <a:schemeClr val="tx1"/>
                </a:solidFill>
              </a:rPr>
              <a:t>renovación de la acreditación </a:t>
            </a:r>
            <a:r>
              <a:rPr lang="es-ES" sz="2000" dirty="0">
                <a:solidFill>
                  <a:schemeClr val="tx1"/>
                </a:solidFill>
              </a:rPr>
              <a:t>(según marque la Agencia de calidad “ACCUA”)</a:t>
            </a:r>
          </a:p>
          <a:p>
            <a:pPr algn="just">
              <a:spcBef>
                <a:spcPts val="0"/>
              </a:spcBef>
              <a:spcAft>
                <a:spcPts val="0"/>
              </a:spcAft>
            </a:pPr>
            <a:endParaRPr lang="es-ES" sz="2000" dirty="0"/>
          </a:p>
          <a:p>
            <a:pPr marL="342900" indent="-342900" algn="just">
              <a:lnSpc>
                <a:spcPct val="150000"/>
              </a:lnSpc>
              <a:spcBef>
                <a:spcPts val="0"/>
              </a:spcBef>
              <a:spcAft>
                <a:spcPts val="0"/>
              </a:spcAft>
              <a:buFont typeface="Arial" panose="020B0604020202020204" pitchFamily="34" charset="0"/>
              <a:buChar char="•"/>
            </a:pPr>
            <a:r>
              <a:rPr lang="es-ES" sz="2000" u="sng" dirty="0">
                <a:solidFill>
                  <a:schemeClr val="tx1"/>
                </a:solidFill>
              </a:rPr>
              <a:t>PD Estudios de las Mujeres, Discursos y Prácticas de Genero.</a:t>
            </a:r>
          </a:p>
          <a:p>
            <a:pPr lvl="1" algn="just">
              <a:lnSpc>
                <a:spcPct val="150000"/>
              </a:lnSpc>
            </a:pPr>
            <a:r>
              <a:rPr lang="es-ES" sz="2000" dirty="0"/>
              <a:t>Renovó la acreditación con fecha 22/07/2021</a:t>
            </a:r>
          </a:p>
          <a:p>
            <a:pPr marL="342900" indent="-342900" algn="just">
              <a:lnSpc>
                <a:spcPct val="150000"/>
              </a:lnSpc>
              <a:buFont typeface="Arial" panose="020B0604020202020204" pitchFamily="34" charset="0"/>
              <a:buChar char="•"/>
            </a:pPr>
            <a:r>
              <a:rPr lang="es-ES" sz="2000" u="sng" dirty="0">
                <a:solidFill>
                  <a:schemeClr val="tx1"/>
                </a:solidFill>
              </a:rPr>
              <a:t>PD Nutrición y Ciencias de los Alimentos</a:t>
            </a:r>
          </a:p>
          <a:p>
            <a:pPr lvl="1" algn="just">
              <a:lnSpc>
                <a:spcPct val="150000"/>
              </a:lnSpc>
            </a:pPr>
            <a:r>
              <a:rPr lang="es-ES" sz="2000" dirty="0">
                <a:solidFill>
                  <a:schemeClr val="tx1"/>
                </a:solidFill>
              </a:rPr>
              <a:t>Inicio de impartición  24/05/2021</a:t>
            </a:r>
          </a:p>
          <a:p>
            <a:pPr algn="just" defTabSz="914400">
              <a:spcBef>
                <a:spcPts val="1200"/>
              </a:spcBef>
              <a:buClr>
                <a:schemeClr val="accent1">
                  <a:lumMod val="75000"/>
                </a:schemeClr>
              </a:buClr>
              <a:buSzPct val="85000"/>
            </a:pPr>
            <a:endParaRPr lang="es-ES" sz="2000" dirty="0"/>
          </a:p>
          <a:p>
            <a:pPr algn="just" defTabSz="914400">
              <a:spcBef>
                <a:spcPts val="1200"/>
              </a:spcBef>
              <a:buClr>
                <a:schemeClr val="accent1">
                  <a:lumMod val="75000"/>
                </a:schemeClr>
              </a:buClr>
              <a:buSzPct val="85000"/>
            </a:pPr>
            <a:endParaRPr lang="es-ES" sz="2000" dirty="0"/>
          </a:p>
        </p:txBody>
      </p:sp>
    </p:spTree>
    <p:extLst>
      <p:ext uri="{BB962C8B-B14F-4D97-AF65-F5344CB8AC3E}">
        <p14:creationId xmlns:p14="http://schemas.microsoft.com/office/powerpoint/2010/main" val="3176141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B23F5-CD17-2CDA-4B90-9B03023F9A0D}"/>
              </a:ext>
            </a:extLst>
          </p:cNvPr>
          <p:cNvSpPr>
            <a:spLocks noGrp="1"/>
          </p:cNvSpPr>
          <p:nvPr>
            <p:ph type="title"/>
          </p:nvPr>
        </p:nvSpPr>
        <p:spPr>
          <a:xfrm>
            <a:off x="626227" y="0"/>
            <a:ext cx="11342453" cy="1609344"/>
          </a:xfrm>
        </p:spPr>
        <p:txBody>
          <a:bodyPr>
            <a:normAutofit/>
          </a:bodyPr>
          <a:lstStyle/>
          <a:p>
            <a:r>
              <a:rPr lang="es-ES" sz="4000" b="1" dirty="0"/>
              <a:t>2. ¿Por qué debemos realizar el seguimiento de un Título?</a:t>
            </a:r>
            <a:endParaRPr lang="es-ES" sz="4000" dirty="0"/>
          </a:p>
        </p:txBody>
      </p:sp>
      <p:sp>
        <p:nvSpPr>
          <p:cNvPr id="4" name="CuadroTexto 3">
            <a:extLst>
              <a:ext uri="{FF2B5EF4-FFF2-40B4-BE49-F238E27FC236}">
                <a16:creationId xmlns:a16="http://schemas.microsoft.com/office/drawing/2014/main" id="{6979B86B-3B30-2A57-5BAB-6E92853AF9A9}"/>
              </a:ext>
            </a:extLst>
          </p:cNvPr>
          <p:cNvSpPr txBox="1"/>
          <p:nvPr/>
        </p:nvSpPr>
        <p:spPr>
          <a:xfrm>
            <a:off x="738191" y="1609344"/>
            <a:ext cx="10058400" cy="1292662"/>
          </a:xfrm>
          <a:prstGeom prst="rect">
            <a:avLst/>
          </a:prstGeom>
          <a:noFill/>
        </p:spPr>
        <p:txBody>
          <a:bodyPr wrap="square">
            <a:spAutoFit/>
          </a:bodyPr>
          <a:lstStyle/>
          <a:p>
            <a:pPr algn="just"/>
            <a:r>
              <a:rPr lang="es-ES" b="1" dirty="0">
                <a:solidFill>
                  <a:schemeClr val="tx1"/>
                </a:solidFill>
              </a:rPr>
              <a:t>Línea de vida del título</a:t>
            </a:r>
            <a:endParaRPr lang="es-ES" dirty="0">
              <a:solidFill>
                <a:schemeClr val="tx1"/>
              </a:solidFill>
            </a:endParaRPr>
          </a:p>
          <a:p>
            <a:pPr algn="just" defTabSz="914400">
              <a:spcBef>
                <a:spcPts val="1200"/>
              </a:spcBef>
              <a:buClr>
                <a:schemeClr val="accent1">
                  <a:lumMod val="75000"/>
                </a:schemeClr>
              </a:buClr>
              <a:buSzPct val="85000"/>
            </a:pPr>
            <a:endParaRPr lang="es-ES" sz="2000" dirty="0"/>
          </a:p>
          <a:p>
            <a:pPr algn="just" defTabSz="914400">
              <a:spcBef>
                <a:spcPts val="1200"/>
              </a:spcBef>
              <a:buClr>
                <a:schemeClr val="accent1">
                  <a:lumMod val="75000"/>
                </a:schemeClr>
              </a:buClr>
              <a:buSzPct val="85000"/>
            </a:pPr>
            <a:endParaRPr lang="es-ES" sz="2000" dirty="0"/>
          </a:p>
        </p:txBody>
      </p:sp>
      <p:pic>
        <p:nvPicPr>
          <p:cNvPr id="12" name="Imagen 11" descr="Escala de tiempo&#10;&#10;Descripción generada automáticamente">
            <a:extLst>
              <a:ext uri="{FF2B5EF4-FFF2-40B4-BE49-F238E27FC236}">
                <a16:creationId xmlns:a16="http://schemas.microsoft.com/office/drawing/2014/main" id="{62A50EDD-3B2D-F737-6C9B-22503CC695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191" y="1904826"/>
            <a:ext cx="10715618" cy="4563112"/>
          </a:xfrm>
          <a:prstGeom prst="rect">
            <a:avLst/>
          </a:prstGeom>
        </p:spPr>
      </p:pic>
    </p:spTree>
    <p:extLst>
      <p:ext uri="{BB962C8B-B14F-4D97-AF65-F5344CB8AC3E}">
        <p14:creationId xmlns:p14="http://schemas.microsoft.com/office/powerpoint/2010/main" val="3603743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B23F5-CD17-2CDA-4B90-9B03023F9A0D}"/>
              </a:ext>
            </a:extLst>
          </p:cNvPr>
          <p:cNvSpPr>
            <a:spLocks noGrp="1"/>
          </p:cNvSpPr>
          <p:nvPr>
            <p:ph type="title"/>
          </p:nvPr>
        </p:nvSpPr>
        <p:spPr>
          <a:xfrm>
            <a:off x="626228" y="0"/>
            <a:ext cx="10058400" cy="1609344"/>
          </a:xfrm>
        </p:spPr>
        <p:txBody>
          <a:bodyPr>
            <a:normAutofit/>
          </a:bodyPr>
          <a:lstStyle/>
          <a:p>
            <a:r>
              <a:rPr lang="es-ES" sz="4000" b="1" dirty="0"/>
              <a:t>3. ¿CÓMO SE HACE EL SEGUIMENTO EXTERNO?</a:t>
            </a:r>
            <a:endParaRPr lang="es-ES" sz="4000" dirty="0"/>
          </a:p>
        </p:txBody>
      </p:sp>
      <p:sp>
        <p:nvSpPr>
          <p:cNvPr id="4" name="CuadroTexto 3">
            <a:extLst>
              <a:ext uri="{FF2B5EF4-FFF2-40B4-BE49-F238E27FC236}">
                <a16:creationId xmlns:a16="http://schemas.microsoft.com/office/drawing/2014/main" id="{6979B86B-3B30-2A57-5BAB-6E92853AF9A9}"/>
              </a:ext>
            </a:extLst>
          </p:cNvPr>
          <p:cNvSpPr txBox="1"/>
          <p:nvPr/>
        </p:nvSpPr>
        <p:spPr>
          <a:xfrm>
            <a:off x="810619" y="1332383"/>
            <a:ext cx="10058400" cy="5663089"/>
          </a:xfrm>
          <a:prstGeom prst="rect">
            <a:avLst/>
          </a:prstGeom>
          <a:noFill/>
        </p:spPr>
        <p:txBody>
          <a:bodyPr wrap="square">
            <a:spAutoFit/>
          </a:bodyPr>
          <a:lstStyle/>
          <a:p>
            <a:pPr marL="0" lvl="1" indent="0">
              <a:lnSpc>
                <a:spcPct val="100000"/>
              </a:lnSpc>
              <a:buNone/>
            </a:pPr>
            <a:r>
              <a:rPr lang="es-ES" sz="1800" b="1" dirty="0"/>
              <a:t>ACCUA ha establecido la siguiente documentación referencia;</a:t>
            </a:r>
          </a:p>
          <a:p>
            <a:pPr marL="800100" lvl="2" indent="-342900">
              <a:lnSpc>
                <a:spcPct val="100000"/>
              </a:lnSpc>
              <a:spcBef>
                <a:spcPts val="600"/>
              </a:spcBef>
              <a:spcAft>
                <a:spcPts val="600"/>
              </a:spcAft>
              <a:buFont typeface="Arial" panose="020B0604020202020204" pitchFamily="34" charset="0"/>
              <a:buAutoNum type="arabicPeriod"/>
            </a:pPr>
            <a:r>
              <a:rPr lang="es-ES" sz="1800" dirty="0">
                <a:hlinkClick r:id="rId2"/>
              </a:rPr>
              <a:t>Protocolo de seguimiento de los Títulos Universitarios de Grado, Máster y Doctorado </a:t>
            </a:r>
            <a:r>
              <a:rPr lang="es-ES" sz="1800" dirty="0"/>
              <a:t>(21/10/2022)</a:t>
            </a:r>
          </a:p>
          <a:p>
            <a:pPr marL="800100" lvl="2" indent="-342900">
              <a:lnSpc>
                <a:spcPct val="100000"/>
              </a:lnSpc>
              <a:spcBef>
                <a:spcPts val="600"/>
              </a:spcBef>
              <a:spcAft>
                <a:spcPts val="600"/>
              </a:spcAft>
              <a:buFont typeface="Arial" panose="020B0604020202020204" pitchFamily="34" charset="0"/>
              <a:buAutoNum type="arabicPeriod"/>
            </a:pPr>
            <a:r>
              <a:rPr lang="es-ES" sz="1800" dirty="0">
                <a:hlinkClick r:id="rId3"/>
              </a:rPr>
              <a:t>Estructura del Autoinforme </a:t>
            </a:r>
            <a:endParaRPr lang="es-ES" sz="1800" dirty="0"/>
          </a:p>
          <a:p>
            <a:pPr marL="0" lvl="1" indent="0">
              <a:lnSpc>
                <a:spcPct val="100000"/>
              </a:lnSpc>
              <a:spcBef>
                <a:spcPts val="600"/>
              </a:spcBef>
              <a:spcAft>
                <a:spcPts val="600"/>
              </a:spcAft>
              <a:buNone/>
            </a:pPr>
            <a:endParaRPr lang="es-ES" sz="1800" b="1" dirty="0"/>
          </a:p>
          <a:p>
            <a:pPr marL="0" lvl="1" indent="0">
              <a:lnSpc>
                <a:spcPct val="100000"/>
              </a:lnSpc>
              <a:spcBef>
                <a:spcPts val="600"/>
              </a:spcBef>
              <a:spcAft>
                <a:spcPts val="600"/>
              </a:spcAft>
              <a:buNone/>
            </a:pPr>
            <a:r>
              <a:rPr lang="es-ES" sz="1800" b="1" dirty="0"/>
              <a:t>La UC ha preparado la siguiente documentación para la elaboración del “Autoinforme”</a:t>
            </a:r>
          </a:p>
          <a:p>
            <a:pPr marL="0" lvl="1" indent="0">
              <a:lnSpc>
                <a:spcPct val="100000"/>
              </a:lnSpc>
              <a:spcBef>
                <a:spcPts val="600"/>
              </a:spcBef>
              <a:spcAft>
                <a:spcPts val="600"/>
              </a:spcAft>
              <a:buNone/>
            </a:pPr>
            <a:r>
              <a:rPr lang="es-ES" b="1" dirty="0"/>
              <a:t>	</a:t>
            </a:r>
            <a:r>
              <a:rPr lang="es-ES" dirty="0"/>
              <a:t> 1. </a:t>
            </a:r>
            <a:r>
              <a:rPr lang="es-ES" sz="1800" dirty="0"/>
              <a:t>Modelo de “Autoinforme de seguimiento” para Programas de doctorado</a:t>
            </a:r>
          </a:p>
          <a:p>
            <a:pPr marL="457200" lvl="2">
              <a:lnSpc>
                <a:spcPct val="100000"/>
              </a:lnSpc>
            </a:pPr>
            <a:r>
              <a:rPr lang="es-ES" dirty="0"/>
              <a:t>	Ubicación: Gestor documental |</a:t>
            </a:r>
            <a:r>
              <a:rPr lang="es-ES" dirty="0" err="1"/>
              <a:t>Seguimiento|Autoinforme</a:t>
            </a:r>
            <a:endParaRPr lang="es-ES" dirty="0"/>
          </a:p>
          <a:p>
            <a:pPr marL="457200" lvl="2">
              <a:lnSpc>
                <a:spcPct val="100000"/>
              </a:lnSpc>
            </a:pPr>
            <a:r>
              <a:rPr lang="es-ES" sz="1800" dirty="0"/>
              <a:t>	Nombre del documento: Modelo de autoinforme SE-</a:t>
            </a:r>
            <a:r>
              <a:rPr lang="es-ES" sz="1800" dirty="0" err="1"/>
              <a:t>conv</a:t>
            </a:r>
            <a:r>
              <a:rPr lang="es-ES" sz="1800" dirty="0"/>
              <a:t> 2024-25</a:t>
            </a:r>
          </a:p>
          <a:p>
            <a:pPr marL="457200" lvl="2">
              <a:lnSpc>
                <a:spcPct val="100000"/>
              </a:lnSpc>
            </a:pPr>
            <a:endParaRPr lang="es-ES" dirty="0"/>
          </a:p>
          <a:p>
            <a:pPr marL="457200" lvl="2">
              <a:lnSpc>
                <a:spcPct val="100000"/>
              </a:lnSpc>
            </a:pPr>
            <a:r>
              <a:rPr lang="es-ES" sz="1800" dirty="0"/>
              <a:t>2. Fichero “Cuadro de mandos de indicadores”, contiene los indicadores que deben ser analizados en cada apartado del autoinforme. </a:t>
            </a:r>
          </a:p>
          <a:p>
            <a:pPr marL="457200" lvl="2" indent="0">
              <a:lnSpc>
                <a:spcPct val="100000"/>
              </a:lnSpc>
              <a:spcBef>
                <a:spcPts val="0"/>
              </a:spcBef>
              <a:spcAft>
                <a:spcPts val="0"/>
              </a:spcAft>
              <a:buNone/>
            </a:pPr>
            <a:r>
              <a:rPr lang="es-ES" sz="1800" dirty="0"/>
              <a:t>      Ubicación: Gestor Documental | Evidencias | Indicadores Anuales</a:t>
            </a:r>
          </a:p>
          <a:p>
            <a:pPr marL="457200" lvl="2" indent="0">
              <a:lnSpc>
                <a:spcPct val="100000"/>
              </a:lnSpc>
              <a:spcBef>
                <a:spcPts val="0"/>
              </a:spcBef>
              <a:spcAft>
                <a:spcPts val="0"/>
              </a:spcAft>
              <a:buNone/>
            </a:pPr>
            <a:r>
              <a:rPr lang="es-ES" dirty="0"/>
              <a:t>	Nombre del documento: Cuadro de </a:t>
            </a:r>
            <a:r>
              <a:rPr lang="es-ES" dirty="0" err="1"/>
              <a:t>mandos_Bxx</a:t>
            </a:r>
            <a:r>
              <a:rPr lang="es-ES" dirty="0"/>
              <a:t> (</a:t>
            </a:r>
            <a:r>
              <a:rPr lang="es-ES"/>
              <a:t>SE conv-24-25)</a:t>
            </a:r>
            <a:endParaRPr lang="es-ES" sz="1800" dirty="0"/>
          </a:p>
          <a:p>
            <a:pPr algn="just" defTabSz="914400">
              <a:spcBef>
                <a:spcPts val="1200"/>
              </a:spcBef>
              <a:buClr>
                <a:schemeClr val="accent1">
                  <a:lumMod val="75000"/>
                </a:schemeClr>
              </a:buClr>
              <a:buSzPct val="85000"/>
            </a:pPr>
            <a:endParaRPr lang="es-ES" sz="2000" dirty="0"/>
          </a:p>
          <a:p>
            <a:pPr algn="just" defTabSz="914400">
              <a:spcBef>
                <a:spcPts val="1200"/>
              </a:spcBef>
              <a:buClr>
                <a:schemeClr val="accent1">
                  <a:lumMod val="75000"/>
                </a:schemeClr>
              </a:buClr>
              <a:buSzPct val="85000"/>
            </a:pPr>
            <a:endParaRPr lang="es-ES" sz="2000" dirty="0"/>
          </a:p>
        </p:txBody>
      </p:sp>
    </p:spTree>
    <p:extLst>
      <p:ext uri="{BB962C8B-B14F-4D97-AF65-F5344CB8AC3E}">
        <p14:creationId xmlns:p14="http://schemas.microsoft.com/office/powerpoint/2010/main" val="3575401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22B23F5-CD17-2CDA-4B90-9B03023F9A0D}"/>
              </a:ext>
            </a:extLst>
          </p:cNvPr>
          <p:cNvSpPr>
            <a:spLocks noGrp="1"/>
          </p:cNvSpPr>
          <p:nvPr>
            <p:ph type="title"/>
          </p:nvPr>
        </p:nvSpPr>
        <p:spPr>
          <a:xfrm>
            <a:off x="0" y="0"/>
            <a:ext cx="10058400" cy="1609725"/>
          </a:xfrm>
        </p:spPr>
        <p:txBody>
          <a:bodyPr vert="horz" lIns="91440" tIns="45720" rIns="91440" bIns="45720" rtlCol="0" anchor="ctr">
            <a:normAutofit/>
          </a:bodyPr>
          <a:lstStyle/>
          <a:p>
            <a:pPr algn="r"/>
            <a:r>
              <a:rPr lang="en-US" sz="3800" b="1" dirty="0"/>
              <a:t>3. ¿CÓMO SE HACE EL SEGUIMENTO EXTERNO?</a:t>
            </a:r>
            <a:endParaRPr lang="en-US" sz="3800" dirty="0"/>
          </a:p>
        </p:txBody>
      </p:sp>
      <p:pic>
        <p:nvPicPr>
          <p:cNvPr id="8" name="Picture 3">
            <a:extLst>
              <a:ext uri="{FF2B5EF4-FFF2-40B4-BE49-F238E27FC236}">
                <a16:creationId xmlns:a16="http://schemas.microsoft.com/office/drawing/2014/main" id="{B65C9D63-31AA-1DB8-88A7-084265B03E8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7512" t="22179" r="42949" b="54239"/>
          <a:stretch/>
        </p:blipFill>
        <p:spPr bwMode="auto">
          <a:xfrm>
            <a:off x="5965839" y="2056155"/>
            <a:ext cx="5402092" cy="242588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uadroTexto 4">
            <a:extLst>
              <a:ext uri="{FF2B5EF4-FFF2-40B4-BE49-F238E27FC236}">
                <a16:creationId xmlns:a16="http://schemas.microsoft.com/office/drawing/2014/main" id="{6979B86B-3B30-2A57-5BAB-6E92853AF9A9}"/>
              </a:ext>
            </a:extLst>
          </p:cNvPr>
          <p:cNvSpPr txBox="1"/>
          <p:nvPr/>
        </p:nvSpPr>
        <p:spPr>
          <a:xfrm>
            <a:off x="1139870" y="2044368"/>
            <a:ext cx="4699221" cy="2769263"/>
          </a:xfrm>
          <a:prstGeom prst="rect">
            <a:avLst/>
          </a:prstGeom>
        </p:spPr>
        <p:txBody>
          <a:bodyPr vert="horz" lIns="91440" tIns="45720" rIns="91440" bIns="45720" rtlCol="0" anchor="ctr">
            <a:normAutofit/>
          </a:bodyPr>
          <a:lstStyle/>
          <a:p>
            <a:pPr indent="-182880" defTabSz="914400">
              <a:lnSpc>
                <a:spcPct val="90000"/>
              </a:lnSpc>
              <a:spcBef>
                <a:spcPts val="1200"/>
              </a:spcBef>
              <a:buClr>
                <a:schemeClr val="accent1">
                  <a:lumMod val="75000"/>
                </a:schemeClr>
              </a:buClr>
              <a:buSzPct val="85000"/>
              <a:buFont typeface="Wingdings" pitchFamily="2" charset="2"/>
              <a:buChar char="§"/>
            </a:pPr>
            <a:r>
              <a:rPr lang="es-ES" sz="1700" dirty="0"/>
              <a:t>En cada apartado se ha incluido un sistema de rúbricas para facilitar el análisis. </a:t>
            </a:r>
          </a:p>
          <a:p>
            <a:pPr indent="-182880"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defTabSz="914400">
              <a:lnSpc>
                <a:spcPct val="90000"/>
              </a:lnSpc>
              <a:spcBef>
                <a:spcPts val="1200"/>
              </a:spcBef>
              <a:buClr>
                <a:schemeClr val="accent1">
                  <a:lumMod val="75000"/>
                </a:schemeClr>
              </a:buClr>
              <a:buSzPct val="85000"/>
              <a:buFont typeface="Wingdings" pitchFamily="2" charset="2"/>
              <a:buChar char="§"/>
            </a:pPr>
            <a:r>
              <a:rPr lang="es-ES" sz="1700" dirty="0"/>
              <a:t>Si en el análisis estamos en zona roja es recomendable abrir una acción de mejora. </a:t>
            </a:r>
          </a:p>
          <a:p>
            <a:pPr indent="-182880"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defTabSz="914400">
              <a:lnSpc>
                <a:spcPct val="90000"/>
              </a:lnSpc>
              <a:spcBef>
                <a:spcPts val="1200"/>
              </a:spcBef>
              <a:buClr>
                <a:schemeClr val="accent1">
                  <a:lumMod val="75000"/>
                </a:schemeClr>
              </a:buClr>
              <a:buSzPct val="85000"/>
              <a:buFont typeface="Wingdings" pitchFamily="2" charset="2"/>
              <a:buChar char="§"/>
            </a:pPr>
            <a:endParaRPr lang="es-ES" sz="1700" dirty="0"/>
          </a:p>
        </p:txBody>
      </p:sp>
    </p:spTree>
    <p:extLst>
      <p:ext uri="{BB962C8B-B14F-4D97-AF65-F5344CB8AC3E}">
        <p14:creationId xmlns:p14="http://schemas.microsoft.com/office/powerpoint/2010/main" val="3981477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22B23F5-CD17-2CDA-4B90-9B03023F9A0D}"/>
              </a:ext>
            </a:extLst>
          </p:cNvPr>
          <p:cNvSpPr>
            <a:spLocks noGrp="1"/>
          </p:cNvSpPr>
          <p:nvPr>
            <p:ph type="title"/>
          </p:nvPr>
        </p:nvSpPr>
        <p:spPr>
          <a:xfrm>
            <a:off x="0" y="0"/>
            <a:ext cx="10058400" cy="1609725"/>
          </a:xfrm>
        </p:spPr>
        <p:txBody>
          <a:bodyPr vert="horz" lIns="91440" tIns="45720" rIns="91440" bIns="45720" rtlCol="0" anchor="ctr">
            <a:normAutofit/>
          </a:bodyPr>
          <a:lstStyle/>
          <a:p>
            <a:pPr algn="r"/>
            <a:r>
              <a:rPr lang="en-US" sz="3800" b="1" dirty="0"/>
              <a:t>3. ¿CÓMO SE HACE EL SEGUIMENTO EXTERNO?</a:t>
            </a:r>
            <a:endParaRPr lang="en-US" sz="3800" dirty="0"/>
          </a:p>
        </p:txBody>
      </p:sp>
      <p:sp>
        <p:nvSpPr>
          <p:cNvPr id="5" name="CuadroTexto 4">
            <a:extLst>
              <a:ext uri="{FF2B5EF4-FFF2-40B4-BE49-F238E27FC236}">
                <a16:creationId xmlns:a16="http://schemas.microsoft.com/office/drawing/2014/main" id="{6979B86B-3B30-2A57-5BAB-6E92853AF9A9}"/>
              </a:ext>
            </a:extLst>
          </p:cNvPr>
          <p:cNvSpPr txBox="1"/>
          <p:nvPr/>
        </p:nvSpPr>
        <p:spPr>
          <a:xfrm>
            <a:off x="1139870" y="1930400"/>
            <a:ext cx="6121009" cy="2883231"/>
          </a:xfrm>
          <a:prstGeom prst="rect">
            <a:avLst/>
          </a:prstGeom>
        </p:spPr>
        <p:txBody>
          <a:bodyPr vert="horz" lIns="91440" tIns="45720" rIns="91440" bIns="45720" rtlCol="0" anchor="ctr">
            <a:normAutofit/>
          </a:bodyPr>
          <a:lstStyle/>
          <a:p>
            <a:pPr algn="just" defTabSz="914400">
              <a:lnSpc>
                <a:spcPct val="90000"/>
              </a:lnSpc>
              <a:spcBef>
                <a:spcPts val="1200"/>
              </a:spcBef>
              <a:buClr>
                <a:schemeClr val="accent1">
                  <a:lumMod val="75000"/>
                </a:schemeClr>
              </a:buClr>
              <a:buSzPct val="85000"/>
            </a:pPr>
            <a:r>
              <a:rPr lang="es-ES" sz="1700" dirty="0"/>
              <a:t>Al final del autoinforme (para el programa de doctorado en Estudios de las Mujeres, Discursos y Prácticas de Género) se ha incluido un apartado muy importante: </a:t>
            </a:r>
          </a:p>
          <a:p>
            <a:pPr algn="just" defTabSz="914400">
              <a:lnSpc>
                <a:spcPct val="90000"/>
              </a:lnSpc>
              <a:spcBef>
                <a:spcPts val="1200"/>
              </a:spcBef>
              <a:buClr>
                <a:schemeClr val="accent1">
                  <a:lumMod val="75000"/>
                </a:schemeClr>
              </a:buClr>
              <a:buSzPct val="85000"/>
            </a:pPr>
            <a:endParaRPr lang="es-ES" sz="1700" dirty="0"/>
          </a:p>
          <a:p>
            <a:pPr algn="ctr" defTabSz="914400">
              <a:lnSpc>
                <a:spcPct val="90000"/>
              </a:lnSpc>
              <a:spcBef>
                <a:spcPts val="1200"/>
              </a:spcBef>
              <a:buClr>
                <a:schemeClr val="accent1">
                  <a:lumMod val="75000"/>
                </a:schemeClr>
              </a:buClr>
              <a:buSzPct val="85000"/>
            </a:pPr>
            <a:r>
              <a:rPr lang="es-ES" sz="1700" b="1" dirty="0"/>
              <a:t>PRINCIPALES ASPECTOS A SUBSANAR DEL PROCESO DE SEGUIMIENTO EXTERNO ANTERIOR.</a:t>
            </a:r>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p:txBody>
      </p:sp>
      <p:pic>
        <p:nvPicPr>
          <p:cNvPr id="7" name="Imagen 6">
            <a:extLst>
              <a:ext uri="{FF2B5EF4-FFF2-40B4-BE49-F238E27FC236}">
                <a16:creationId xmlns:a16="http://schemas.microsoft.com/office/drawing/2014/main" id="{C4F17060-1F01-7BF9-BFA3-4F3B8B54764C}"/>
              </a:ext>
            </a:extLst>
          </p:cNvPr>
          <p:cNvPicPr>
            <a:picLocks noChangeAspect="1"/>
          </p:cNvPicPr>
          <p:nvPr/>
        </p:nvPicPr>
        <p:blipFill rotWithShape="1">
          <a:blip r:embed="rId2">
            <a:extLst>
              <a:ext uri="{28A0092B-C50C-407E-A947-70E740481C1C}">
                <a14:useLocalDpi xmlns:a14="http://schemas.microsoft.com/office/drawing/2010/main" val="0"/>
              </a:ext>
            </a:extLst>
          </a:blip>
          <a:srcRect b="9656"/>
          <a:stretch/>
        </p:blipFill>
        <p:spPr>
          <a:xfrm>
            <a:off x="7618830" y="1471675"/>
            <a:ext cx="3603352" cy="4670507"/>
          </a:xfrm>
          <a:prstGeom prst="rect">
            <a:avLst/>
          </a:prstGeom>
        </p:spPr>
      </p:pic>
    </p:spTree>
    <p:extLst>
      <p:ext uri="{BB962C8B-B14F-4D97-AF65-F5344CB8AC3E}">
        <p14:creationId xmlns:p14="http://schemas.microsoft.com/office/powerpoint/2010/main" val="1456080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22B23F5-CD17-2CDA-4B90-9B03023F9A0D}"/>
              </a:ext>
            </a:extLst>
          </p:cNvPr>
          <p:cNvSpPr>
            <a:spLocks noGrp="1"/>
          </p:cNvSpPr>
          <p:nvPr>
            <p:ph type="title"/>
          </p:nvPr>
        </p:nvSpPr>
        <p:spPr>
          <a:xfrm>
            <a:off x="-1" y="0"/>
            <a:ext cx="10610661" cy="1609725"/>
          </a:xfrm>
        </p:spPr>
        <p:txBody>
          <a:bodyPr vert="horz" lIns="91440" tIns="45720" rIns="91440" bIns="45720" rtlCol="0" anchor="ctr">
            <a:normAutofit/>
          </a:bodyPr>
          <a:lstStyle/>
          <a:p>
            <a:pPr algn="r"/>
            <a:r>
              <a:rPr lang="en-US" sz="3800" b="1" dirty="0"/>
              <a:t>4. ¿</a:t>
            </a:r>
            <a:r>
              <a:rPr lang="es-ES" sz="3800" b="1" dirty="0"/>
              <a:t>Cuando</a:t>
            </a:r>
            <a:r>
              <a:rPr lang="en-US" sz="3800" b="1" dirty="0"/>
              <a:t> hay que </a:t>
            </a:r>
            <a:r>
              <a:rPr lang="en-US" sz="3800" b="1" dirty="0" err="1"/>
              <a:t>entregar</a:t>
            </a:r>
            <a:r>
              <a:rPr lang="en-US" sz="3800" b="1" dirty="0"/>
              <a:t> </a:t>
            </a:r>
            <a:r>
              <a:rPr lang="en-US" sz="3800" b="1" dirty="0" err="1"/>
              <a:t>el</a:t>
            </a:r>
            <a:r>
              <a:rPr lang="en-US" sz="3800" b="1" dirty="0"/>
              <a:t> se a </a:t>
            </a:r>
            <a:r>
              <a:rPr lang="en-US" sz="3800" b="1" dirty="0" err="1"/>
              <a:t>accua</a:t>
            </a:r>
            <a:r>
              <a:rPr lang="en-US" sz="3800" b="1" dirty="0"/>
              <a:t>?</a:t>
            </a:r>
            <a:endParaRPr lang="en-US" sz="3800" dirty="0"/>
          </a:p>
        </p:txBody>
      </p:sp>
      <p:sp>
        <p:nvSpPr>
          <p:cNvPr id="5" name="CuadroTexto 4">
            <a:extLst>
              <a:ext uri="{FF2B5EF4-FFF2-40B4-BE49-F238E27FC236}">
                <a16:creationId xmlns:a16="http://schemas.microsoft.com/office/drawing/2014/main" id="{6979B86B-3B30-2A57-5BAB-6E92853AF9A9}"/>
              </a:ext>
            </a:extLst>
          </p:cNvPr>
          <p:cNvSpPr txBox="1"/>
          <p:nvPr/>
        </p:nvSpPr>
        <p:spPr>
          <a:xfrm>
            <a:off x="1020023" y="1799848"/>
            <a:ext cx="9344043" cy="4428936"/>
          </a:xfrm>
          <a:prstGeom prst="rect">
            <a:avLst/>
          </a:prstGeom>
        </p:spPr>
        <p:txBody>
          <a:bodyPr vert="horz" lIns="91440" tIns="45720" rIns="91440" bIns="45720" rtlCol="0" anchor="ctr">
            <a:normAutofit lnSpcReduction="10000"/>
          </a:bodyPr>
          <a:lstStyle/>
          <a:p>
            <a:pPr algn="just" defTabSz="914400">
              <a:lnSpc>
                <a:spcPct val="90000"/>
              </a:lnSpc>
              <a:spcBef>
                <a:spcPts val="1200"/>
              </a:spcBef>
              <a:buClr>
                <a:schemeClr val="accent1">
                  <a:lumMod val="75000"/>
                </a:schemeClr>
              </a:buClr>
              <a:buSzPct val="85000"/>
            </a:pPr>
            <a:r>
              <a:rPr lang="es-ES" sz="2000" dirty="0"/>
              <a:t>Según el calendario de trámites publicado por ACCUA, el plazo para entregar el seguimiento externo de la convocatoria 2024/25 es: </a:t>
            </a:r>
          </a:p>
          <a:p>
            <a:pPr algn="ctr" defTabSz="914400">
              <a:lnSpc>
                <a:spcPct val="90000"/>
              </a:lnSpc>
              <a:spcBef>
                <a:spcPts val="1200"/>
              </a:spcBef>
              <a:buClr>
                <a:schemeClr val="accent1">
                  <a:lumMod val="75000"/>
                </a:schemeClr>
              </a:buClr>
              <a:buSzPct val="85000"/>
            </a:pPr>
            <a:r>
              <a:rPr lang="es-ES" sz="2000" b="1" dirty="0"/>
              <a:t>16 de septiembre al 15 de octubre de 2024.</a:t>
            </a:r>
          </a:p>
          <a:p>
            <a:pPr algn="ctr" defTabSz="914400">
              <a:lnSpc>
                <a:spcPct val="90000"/>
              </a:lnSpc>
              <a:spcBef>
                <a:spcPts val="1200"/>
              </a:spcBef>
              <a:buClr>
                <a:schemeClr val="accent1">
                  <a:lumMod val="75000"/>
                </a:schemeClr>
              </a:buClr>
              <a:buSzPct val="85000"/>
            </a:pPr>
            <a:endParaRPr lang="es-ES" sz="2000" b="1" dirty="0"/>
          </a:p>
          <a:p>
            <a:pPr defTabSz="914400">
              <a:lnSpc>
                <a:spcPct val="90000"/>
              </a:lnSpc>
              <a:spcBef>
                <a:spcPts val="1200"/>
              </a:spcBef>
              <a:buClr>
                <a:schemeClr val="accent1">
                  <a:lumMod val="75000"/>
                </a:schemeClr>
              </a:buClr>
              <a:buSzPct val="85000"/>
            </a:pPr>
            <a:r>
              <a:rPr lang="es-ES" sz="1700" dirty="0"/>
              <a:t>Las etapas del proceso son: </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Lanzamiento</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Elaboración y entrega autoinforme preliminar</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Revisión autoinforme (UC y ED)</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Subsanación de autoinforme, en su caso</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Informar al CAED</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Entrega autoinforme a ACCUA (y aplicaciones de la Junta </a:t>
            </a:r>
            <a:r>
              <a:rPr lang="es-ES" sz="2000"/>
              <a:t>de </a:t>
            </a:r>
            <a:r>
              <a:rPr lang="es-ES" sz="2000" smtClean="0"/>
              <a:t>Andalucía)</a:t>
            </a:r>
            <a:endParaRPr lang="es-ES" sz="20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20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2000" dirty="0"/>
          </a:p>
        </p:txBody>
      </p:sp>
    </p:spTree>
    <p:extLst>
      <p:ext uri="{BB962C8B-B14F-4D97-AF65-F5344CB8AC3E}">
        <p14:creationId xmlns:p14="http://schemas.microsoft.com/office/powerpoint/2010/main" val="10166103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42E1184E6CDEAA4FBBD4E6626E76D81F" ma:contentTypeVersion="9" ma:contentTypeDescription="Crear nuevo documento." ma:contentTypeScope="" ma:versionID="82e71ac49bb0c5855cf79b84b2550a49">
  <xsd:schema xmlns:xsd="http://www.w3.org/2001/XMLSchema" xmlns:xs="http://www.w3.org/2001/XMLSchema" xmlns:p="http://schemas.microsoft.com/office/2006/metadata/properties" xmlns:ns3="ac847ae9-9e41-4da6-981e-56d0ad597217" xmlns:ns4="e6e1f547-9881-4568-9a80-48b628ef65ee" targetNamespace="http://schemas.microsoft.com/office/2006/metadata/properties" ma:root="true" ma:fieldsID="ce5761e54e574972ee70e4801df32646" ns3:_="" ns4:_="">
    <xsd:import namespace="ac847ae9-9e41-4da6-981e-56d0ad597217"/>
    <xsd:import namespace="e6e1f547-9881-4568-9a80-48b628ef65ee"/>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847ae9-9e41-4da6-981e-56d0ad5972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e1f547-9881-4568-9a80-48b628ef65ee"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SharingHintHash" ma:index="14"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c847ae9-9e41-4da6-981e-56d0ad597217" xsi:nil="true"/>
  </documentManagement>
</p:properties>
</file>

<file path=customXml/itemProps1.xml><?xml version="1.0" encoding="utf-8"?>
<ds:datastoreItem xmlns:ds="http://schemas.openxmlformats.org/officeDocument/2006/customXml" ds:itemID="{716F9D2D-52CC-432C-8D9D-084964E11D3E}">
  <ds:schemaRefs>
    <ds:schemaRef ds:uri="http://schemas.microsoft.com/sharepoint/v3/contenttype/forms"/>
  </ds:schemaRefs>
</ds:datastoreItem>
</file>

<file path=customXml/itemProps2.xml><?xml version="1.0" encoding="utf-8"?>
<ds:datastoreItem xmlns:ds="http://schemas.openxmlformats.org/officeDocument/2006/customXml" ds:itemID="{346F48D8-9C0C-4F6D-A10B-61F790D950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847ae9-9e41-4da6-981e-56d0ad597217"/>
    <ds:schemaRef ds:uri="e6e1f547-9881-4568-9a80-48b628ef65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32ACB5-C4D2-434B-A03C-C9BC0A05201A}">
  <ds:schemaRefs>
    <ds:schemaRef ds:uri="http://schemas.microsoft.com/office/2006/documentManagement/types"/>
    <ds:schemaRef ds:uri="http://schemas.openxmlformats.org/package/2006/metadata/core-properties"/>
    <ds:schemaRef ds:uri="http://purl.org/dc/dcmitype/"/>
    <ds:schemaRef ds:uri="e6e1f547-9881-4568-9a80-48b628ef65ee"/>
    <ds:schemaRef ds:uri="http://purl.org/dc/terms/"/>
    <ds:schemaRef ds:uri="http://schemas.microsoft.com/office/2006/metadata/properties"/>
    <ds:schemaRef ds:uri="http://schemas.microsoft.com/office/infopath/2007/PartnerControls"/>
    <ds:schemaRef ds:uri="ac847ae9-9e41-4da6-981e-56d0ad597217"/>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TM03090434[[fn=Letras en madera]]</Template>
  <TotalTime>1133</TotalTime>
  <Words>469</Words>
  <Application>Microsoft Office PowerPoint</Application>
  <PresentationFormat>Panorámica</PresentationFormat>
  <Paragraphs>60</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Calibri</vt:lpstr>
      <vt:lpstr>Rockwell</vt:lpstr>
      <vt:lpstr>Rockwell Condensed</vt:lpstr>
      <vt:lpstr>Rockwell Extra Bold</vt:lpstr>
      <vt:lpstr>Wingdings</vt:lpstr>
      <vt:lpstr>Letras en madera</vt:lpstr>
      <vt:lpstr>Seguimiento externo títulos oficiales de la ugr</vt:lpstr>
      <vt:lpstr>Objetivos de la sesión: 1. ¿qué es el seguimiento de un título? 2. ¿Por qué debemos realizar el seguimiento de un título? 3. ¿Cómo se hace el seguimiento de un título? 4. ¿Cuándo hay que entregar el seguimiento externo a accua?</vt:lpstr>
      <vt:lpstr>1. ¿Qué es el Seguimiento de un título?</vt:lpstr>
      <vt:lpstr>2. ¿Por qué debemos realizar el seguimiento de un Título?</vt:lpstr>
      <vt:lpstr>2. ¿Por qué debemos realizar el seguimiento de un Título?</vt:lpstr>
      <vt:lpstr>3. ¿CÓMO SE HACE EL SEGUIMENTO EXTERNO?</vt:lpstr>
      <vt:lpstr>3. ¿CÓMO SE HACE EL SEGUIMENTO EXTERNO?</vt:lpstr>
      <vt:lpstr>3. ¿CÓMO SE HACE EL SEGUIMENTO EXTERNO?</vt:lpstr>
      <vt:lpstr>4. ¿Cuando hay que entregar el se a accua?</vt:lpstr>
      <vt:lpstr>Datos de contacto unidad calidad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Seguimiento externo títulos oficiales de la ugr</dc:title>
  <dc:creator>Unidad Calidad</dc:creator>
  <cp:lastModifiedBy>Carmen Pilar</cp:lastModifiedBy>
  <cp:revision>6</cp:revision>
  <dcterms:created xsi:type="dcterms:W3CDTF">2024-07-03T11:52:42Z</dcterms:created>
  <dcterms:modified xsi:type="dcterms:W3CDTF">2024-07-05T06:30:37Z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0x01010042E1184E6CDEAA4FBBD4E6626E76D81F</vt:lpwstr>
  </property>
</Properties>
</file>