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sldIdLst>
    <p:sldId id="256" r:id="rId5"/>
    <p:sldId id="257" r:id="rId6"/>
    <p:sldId id="258" r:id="rId7"/>
    <p:sldId id="260" r:id="rId8"/>
    <p:sldId id="262" r:id="rId9"/>
    <p:sldId id="264" r:id="rId10"/>
    <p:sldId id="265" r:id="rId11"/>
    <p:sldId id="269" r:id="rId12"/>
    <p:sldId id="266"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4658"/>
  </p:normalViewPr>
  <p:slideViewPr>
    <p:cSldViewPr snapToGrid="0">
      <p:cViewPr varScale="1">
        <p:scale>
          <a:sx n="106" d="100"/>
          <a:sy n="106" d="100"/>
        </p:scale>
        <p:origin x="135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65D8F3-9C41-4100-8582-1D42D6E715D4}" type="datetimeFigureOut">
              <a:rPr lang="es-ES" smtClean="0"/>
              <a:t>18/06/2025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522339A-E5C2-4C44-9897-267E1AE5FB25}" type="slidenum">
              <a:rPr lang="es-ES" smtClean="0"/>
              <a:t>‹Nº›</a:t>
            </a:fld>
            <a:endParaRPr lang="es-ES"/>
          </a:p>
        </p:txBody>
      </p:sp>
    </p:spTree>
    <p:extLst>
      <p:ext uri="{BB962C8B-B14F-4D97-AF65-F5344CB8AC3E}">
        <p14:creationId xmlns:p14="http://schemas.microsoft.com/office/powerpoint/2010/main" val="3031036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65D8F3-9C41-4100-8582-1D42D6E715D4}" type="datetimeFigureOut">
              <a:rPr lang="es-ES" smtClean="0"/>
              <a:t>18/06/2025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1915382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65D8F3-9C41-4100-8582-1D42D6E715D4}" type="datetimeFigureOut">
              <a:rPr lang="es-ES" smtClean="0"/>
              <a:t>18/06/2025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1987374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65D8F3-9C41-4100-8582-1D42D6E715D4}" type="datetimeFigureOut">
              <a:rPr lang="es-ES" smtClean="0"/>
              <a:t>18/06/2025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593126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FE65D8F3-9C41-4100-8582-1D42D6E715D4}" type="datetimeFigureOut">
              <a:rPr lang="es-ES" smtClean="0"/>
              <a:t>18/06/2025</a:t>
            </a:fld>
            <a:endParaRPr lang="es-ES"/>
          </a:p>
        </p:txBody>
      </p:sp>
      <p:sp>
        <p:nvSpPr>
          <p:cNvPr id="5" name="Footer Placeholder 4"/>
          <p:cNvSpPr>
            <a:spLocks noGrp="1"/>
          </p:cNvSpPr>
          <p:nvPr>
            <p:ph type="ftr" sz="quarter" idx="11"/>
          </p:nvPr>
        </p:nvSpPr>
        <p:spPr>
          <a:xfrm>
            <a:off x="2182708" y="6272784"/>
            <a:ext cx="6327648" cy="365125"/>
          </a:xfrm>
        </p:spPr>
        <p:txBody>
          <a:bodyPr/>
          <a:lstStyle/>
          <a:p>
            <a:endParaRPr lang="es-E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522339A-E5C2-4C44-9897-267E1AE5FB25}" type="slidenum">
              <a:rPr lang="es-ES" smtClean="0"/>
              <a:t>‹Nº›</a:t>
            </a:fld>
            <a:endParaRPr lang="es-ES"/>
          </a:p>
        </p:txBody>
      </p:sp>
    </p:spTree>
    <p:extLst>
      <p:ext uri="{BB962C8B-B14F-4D97-AF65-F5344CB8AC3E}">
        <p14:creationId xmlns:p14="http://schemas.microsoft.com/office/powerpoint/2010/main" val="1381188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E65D8F3-9C41-4100-8582-1D42D6E715D4}" type="datetimeFigureOut">
              <a:rPr lang="es-ES" smtClean="0"/>
              <a:t>18/06/2025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1512618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E65D8F3-9C41-4100-8582-1D42D6E715D4}" type="datetimeFigureOut">
              <a:rPr lang="es-ES" smtClean="0"/>
              <a:t>18/06/2025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420080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E65D8F3-9C41-4100-8582-1D42D6E715D4}" type="datetimeFigureOut">
              <a:rPr lang="es-ES" smtClean="0"/>
              <a:t>18/06/2025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416796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5D8F3-9C41-4100-8582-1D42D6E715D4}" type="datetimeFigureOut">
              <a:rPr lang="es-ES" smtClean="0"/>
              <a:t>18/06/2025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2724411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65D8F3-9C41-4100-8582-1D42D6E715D4}" type="datetimeFigureOut">
              <a:rPr lang="es-ES" smtClean="0"/>
              <a:t>18/06/2025</a:t>
            </a:fld>
            <a:endParaRPr lang="es-ES"/>
          </a:p>
        </p:txBody>
      </p:sp>
      <p:sp>
        <p:nvSpPr>
          <p:cNvPr id="6" name="Footer Placeholder 5"/>
          <p:cNvSpPr>
            <a:spLocks noGrp="1"/>
          </p:cNvSpPr>
          <p:nvPr>
            <p:ph type="ftr" sz="quarter" idx="11"/>
          </p:nvPr>
        </p:nvSpPr>
        <p:spPr/>
        <p:txBody>
          <a:bodyPr/>
          <a:lstStyle/>
          <a:p>
            <a:endParaRPr lang="es-E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829907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65D8F3-9C41-4100-8582-1D42D6E715D4}" type="datetimeFigureOut">
              <a:rPr lang="es-ES" smtClean="0"/>
              <a:t>18/06/2025</a:t>
            </a:fld>
            <a:endParaRPr lang="es-E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4222949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FE65D8F3-9C41-4100-8582-1D42D6E715D4}" type="datetimeFigureOut">
              <a:rPr lang="es-ES" smtClean="0"/>
              <a:t>18/06/2025</a:t>
            </a:fld>
            <a:endParaRPr lang="es-E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s-E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522339A-E5C2-4C44-9897-267E1AE5FB25}" type="slidenum">
              <a:rPr lang="es-ES" smtClean="0"/>
              <a:t>‹Nº›</a:t>
            </a:fld>
            <a:endParaRPr lang="es-ES"/>
          </a:p>
        </p:txBody>
      </p:sp>
    </p:spTree>
    <p:extLst>
      <p:ext uri="{BB962C8B-B14F-4D97-AF65-F5344CB8AC3E}">
        <p14:creationId xmlns:p14="http://schemas.microsoft.com/office/powerpoint/2010/main" val="298905313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hyperlink" Target="mailto:infocalidad@ugr.es" TargetMode="External"/><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hyperlink" Target="mailto:unidadcalidad@ugr.es" TargetMode="External"/><Relationship Id="rId5" Type="http://schemas.microsoft.com/office/2007/relationships/hdphoto" Target="../media/hdphoto2.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s262.juntadeandalucia.es/accua/include/files/universidades/seguimiento/autoinformeGM.docx?v=2023111082047" TargetMode="External"/><Relationship Id="rId2" Type="http://schemas.openxmlformats.org/officeDocument/2006/relationships/hyperlink" Target="https://ws262.juntadeandalucia.es/accua/include/files/universidades/seguimiento/protocolo_seguimiento.pdf?v=202473141415" TargetMode="External"/><Relationship Id="rId1" Type="http://schemas.openxmlformats.org/officeDocument/2006/relationships/slideLayout" Target="../slideLayouts/slideLayout6.xml"/><Relationship Id="rId4" Type="http://schemas.openxmlformats.org/officeDocument/2006/relationships/hyperlink" Target="https://calidad.ugr.es/unidad-calidad/titulos/seguimiento-26"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FDEBDB-5859-4B9E-8810-2C5CFED093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A7C2FD9-FBE5-E10B-07A8-CCEBA499F1C3}"/>
              </a:ext>
            </a:extLst>
          </p:cNvPr>
          <p:cNvSpPr>
            <a:spLocks noGrp="1"/>
          </p:cNvSpPr>
          <p:nvPr>
            <p:ph type="ctrTitle"/>
          </p:nvPr>
        </p:nvSpPr>
        <p:spPr>
          <a:xfrm>
            <a:off x="1051559" y="942975"/>
            <a:ext cx="11055977" cy="3525056"/>
          </a:xfrm>
        </p:spPr>
        <p:txBody>
          <a:bodyPr anchor="b">
            <a:normAutofit fontScale="90000"/>
          </a:bodyPr>
          <a:lstStyle/>
          <a:p>
            <a:pPr algn="ctr"/>
            <a:r>
              <a:rPr lang="es-ES" sz="8900" dirty="0">
                <a:solidFill>
                  <a:srgbClr val="FFFFFF"/>
                </a:solidFill>
              </a:rPr>
              <a:t>Seguimiento externo títulos oficiales de la </a:t>
            </a:r>
            <a:r>
              <a:rPr lang="es-ES" sz="8900" dirty="0" err="1">
                <a:solidFill>
                  <a:srgbClr val="FFFFFF"/>
                </a:solidFill>
              </a:rPr>
              <a:t>ugr</a:t>
            </a:r>
            <a:br>
              <a:rPr lang="es-ES" sz="8900" dirty="0">
                <a:solidFill>
                  <a:srgbClr val="FFFFFF"/>
                </a:solidFill>
              </a:rPr>
            </a:br>
            <a:br>
              <a:rPr lang="es-ES" sz="8900" dirty="0">
                <a:solidFill>
                  <a:srgbClr val="FFFFFF"/>
                </a:solidFill>
              </a:rPr>
            </a:br>
            <a:r>
              <a:rPr lang="es-ES" sz="8900" dirty="0">
                <a:solidFill>
                  <a:srgbClr val="FFFFFF"/>
                </a:solidFill>
              </a:rPr>
              <a:t>- másteres universitarios-</a:t>
            </a:r>
          </a:p>
        </p:txBody>
      </p:sp>
      <p:sp>
        <p:nvSpPr>
          <p:cNvPr id="3" name="Subtítulo 2">
            <a:extLst>
              <a:ext uri="{FF2B5EF4-FFF2-40B4-BE49-F238E27FC236}">
                <a16:creationId xmlns:a16="http://schemas.microsoft.com/office/drawing/2014/main" id="{1F9ED38E-694F-DFA5-B3CD-B136A00DD09C}"/>
              </a:ext>
            </a:extLst>
          </p:cNvPr>
          <p:cNvSpPr>
            <a:spLocks noGrp="1"/>
          </p:cNvSpPr>
          <p:nvPr>
            <p:ph type="subTitle" idx="1"/>
          </p:nvPr>
        </p:nvSpPr>
        <p:spPr>
          <a:xfrm>
            <a:off x="1069848" y="4649148"/>
            <a:ext cx="9948672" cy="1486158"/>
          </a:xfrm>
        </p:spPr>
        <p:txBody>
          <a:bodyPr>
            <a:normAutofit/>
          </a:bodyPr>
          <a:lstStyle/>
          <a:p>
            <a:pPr algn="ctr"/>
            <a:r>
              <a:rPr lang="es-ES" dirty="0">
                <a:solidFill>
                  <a:srgbClr val="FFFFFF">
                    <a:alpha val="60000"/>
                  </a:srgbClr>
                </a:solidFill>
              </a:rPr>
              <a:t>Mayo 2025</a:t>
            </a:r>
          </a:p>
        </p:txBody>
      </p:sp>
      <p:cxnSp>
        <p:nvCxnSpPr>
          <p:cNvPr id="10" name="Straight Connector 9">
            <a:extLst>
              <a:ext uri="{FF2B5EF4-FFF2-40B4-BE49-F238E27FC236}">
                <a16:creationId xmlns:a16="http://schemas.microsoft.com/office/drawing/2014/main" id="{B1D1A340-723B-4014-B5FE-204F062731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58589"/>
            <a:ext cx="9144000" cy="0"/>
          </a:xfrm>
          <a:prstGeom prst="line">
            <a:avLst/>
          </a:prstGeom>
          <a:ln w="28575">
            <a:solidFill>
              <a:srgbClr val="FFFFFF">
                <a:alpha val="5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4647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EC78E3E1-BBBA-4058-AAEB-714F04B025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4" name="Oval 13">
              <a:extLst>
                <a:ext uri="{FF2B5EF4-FFF2-40B4-BE49-F238E27FC236}">
                  <a16:creationId xmlns:a16="http://schemas.microsoft.com/office/drawing/2014/main" id="{86860FA5-CE2B-4019-8FD1-031D7D84E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392DF474-2C37-4DC7-B889-E88EAADEA6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useBgFill="1">
        <p:nvSpPr>
          <p:cNvPr id="17" name="Rectangle 16">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3837459"/>
            <a:ext cx="10222992"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
        <p:nvSpPr>
          <p:cNvPr id="21" name="Rectangle 20">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3981573"/>
            <a:ext cx="10222992" cy="2078335"/>
          </a:xfrm>
          <a:prstGeom prst="rect">
            <a:avLst/>
          </a:prstGeom>
          <a:blipFill dpi="0" rotWithShape="1">
            <a:blip r:embed="rId4">
              <a:alphaModFix amt="9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
        <p:nvSpPr>
          <p:cNvPr id="23" name="Rectangle 22">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128670"/>
            <a:ext cx="10222992"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
        <p:nvSpPr>
          <p:cNvPr id="25" name="Oval 24">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2">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7" name="Oval 26">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0" name="Título 9">
            <a:extLst>
              <a:ext uri="{FF2B5EF4-FFF2-40B4-BE49-F238E27FC236}">
                <a16:creationId xmlns:a16="http://schemas.microsoft.com/office/drawing/2014/main" id="{CE975E9B-150B-DE9C-E9A6-6A6118614084}"/>
              </a:ext>
            </a:extLst>
          </p:cNvPr>
          <p:cNvSpPr>
            <a:spLocks noGrp="1"/>
          </p:cNvSpPr>
          <p:nvPr>
            <p:ph type="title"/>
          </p:nvPr>
        </p:nvSpPr>
        <p:spPr/>
        <p:txBody>
          <a:bodyPr/>
          <a:lstStyle/>
          <a:p>
            <a:r>
              <a:rPr lang="es-ES" dirty="0"/>
              <a:t>Datos de contacto unidad calidad</a:t>
            </a:r>
          </a:p>
        </p:txBody>
      </p:sp>
      <p:sp>
        <p:nvSpPr>
          <p:cNvPr id="11" name="CuadroTexto 10">
            <a:extLst>
              <a:ext uri="{FF2B5EF4-FFF2-40B4-BE49-F238E27FC236}">
                <a16:creationId xmlns:a16="http://schemas.microsoft.com/office/drawing/2014/main" id="{EC8CA722-6288-AFFA-9EE4-6EBBC25A2EA8}"/>
              </a:ext>
            </a:extLst>
          </p:cNvPr>
          <p:cNvSpPr txBox="1"/>
          <p:nvPr/>
        </p:nvSpPr>
        <p:spPr>
          <a:xfrm>
            <a:off x="2502864" y="2093976"/>
            <a:ext cx="6408712" cy="2554545"/>
          </a:xfrm>
          <a:prstGeom prst="rect">
            <a:avLst/>
          </a:prstGeom>
          <a:noFill/>
        </p:spPr>
        <p:txBody>
          <a:bodyPr wrap="square" rtlCol="0">
            <a:spAutoFit/>
          </a:bodyPr>
          <a:lstStyle/>
          <a:p>
            <a:r>
              <a:rPr lang="es-ES_tradnl" sz="2000" dirty="0">
                <a:latin typeface="Arial" panose="020B0604020202020204" pitchFamily="34" charset="0"/>
                <a:cs typeface="Arial" panose="020B0604020202020204" pitchFamily="34" charset="0"/>
              </a:rPr>
              <a:t>Datos de contacto: </a:t>
            </a:r>
          </a:p>
          <a:p>
            <a:pPr>
              <a:lnSpc>
                <a:spcPct val="250000"/>
              </a:lnSpc>
            </a:pPr>
            <a:r>
              <a:rPr lang="es-ES_tradnl" sz="2000" b="1" u="sng" dirty="0">
                <a:latin typeface="Arial" panose="020B0604020202020204" pitchFamily="34" charset="0"/>
                <a:cs typeface="Arial" panose="020B0604020202020204" pitchFamily="34" charset="0"/>
                <a:hlinkClick r:id="rId6"/>
              </a:rPr>
              <a:t>Unidad de Calidad: </a:t>
            </a:r>
            <a:r>
              <a:rPr lang="es-ES_tradnl" sz="2000" dirty="0">
                <a:latin typeface="Arial" panose="020B0604020202020204" pitchFamily="34" charset="0"/>
                <a:cs typeface="Arial" panose="020B0604020202020204" pitchFamily="34" charset="0"/>
                <a:hlinkClick r:id="rId6"/>
              </a:rPr>
              <a:t>unidadcalidad@ugr.es</a:t>
            </a:r>
            <a:endParaRPr lang="es-ES_tradnl" sz="2000" dirty="0">
              <a:latin typeface="Arial" panose="020B0604020202020204" pitchFamily="34" charset="0"/>
              <a:cs typeface="Arial" panose="020B0604020202020204" pitchFamily="34" charset="0"/>
            </a:endParaRPr>
          </a:p>
          <a:p>
            <a:pPr>
              <a:lnSpc>
                <a:spcPct val="250000"/>
              </a:lnSpc>
            </a:pPr>
            <a:r>
              <a:rPr lang="es-ES_tradnl" sz="2000" b="1" dirty="0">
                <a:latin typeface="Arial" panose="020B0604020202020204" pitchFamily="34" charset="0"/>
                <a:cs typeface="Arial" panose="020B0604020202020204" pitchFamily="34" charset="0"/>
              </a:rPr>
              <a:t>Sistema tickets</a:t>
            </a:r>
            <a:r>
              <a:rPr lang="es-ES_tradnl" sz="2000" dirty="0">
                <a:latin typeface="Arial" panose="020B0604020202020204" pitchFamily="34" charset="0"/>
                <a:cs typeface="Arial" panose="020B0604020202020204" pitchFamily="34" charset="0"/>
              </a:rPr>
              <a:t>: </a:t>
            </a:r>
            <a:r>
              <a:rPr lang="es-ES_tradnl" sz="2000" dirty="0">
                <a:latin typeface="Arial" panose="020B0604020202020204" pitchFamily="34" charset="0"/>
                <a:cs typeface="Arial" panose="020B0604020202020204" pitchFamily="34" charset="0"/>
                <a:hlinkClick r:id="rId7"/>
              </a:rPr>
              <a:t>infocalidad@ugr.es</a:t>
            </a:r>
            <a:endParaRPr lang="es-ES_tradnl" sz="2000" dirty="0">
              <a:latin typeface="Arial" panose="020B0604020202020204" pitchFamily="34" charset="0"/>
              <a:cs typeface="Arial" panose="020B0604020202020204" pitchFamily="34" charset="0"/>
            </a:endParaRPr>
          </a:p>
          <a:p>
            <a:endParaRPr lang="es-ES_tradnl"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	</a:t>
            </a:r>
            <a:endParaRPr lang="es-ES_tradnl" sz="200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1254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527F2E-1D27-1EEE-EC3A-1127CE944A89}"/>
              </a:ext>
            </a:extLst>
          </p:cNvPr>
          <p:cNvSpPr>
            <a:spLocks noGrp="1"/>
          </p:cNvSpPr>
          <p:nvPr>
            <p:ph type="title"/>
          </p:nvPr>
        </p:nvSpPr>
        <p:spPr>
          <a:xfrm>
            <a:off x="2165774" y="0"/>
            <a:ext cx="9281160" cy="4137434"/>
          </a:xfrm>
        </p:spPr>
        <p:txBody>
          <a:bodyPr>
            <a:normAutofit fontScale="90000"/>
          </a:bodyPr>
          <a:lstStyle/>
          <a:p>
            <a:pPr>
              <a:lnSpc>
                <a:spcPct val="200000"/>
              </a:lnSpc>
            </a:pPr>
            <a:r>
              <a:rPr lang="es-ES" sz="7000"/>
              <a:t>Objetivos de la sesión:</a:t>
            </a:r>
            <a:br>
              <a:rPr lang="es-ES" sz="7000"/>
            </a:br>
            <a:r>
              <a:rPr lang="es-ES" sz="2700"/>
              <a:t>1. ¿qué es el seguimiento de un título?</a:t>
            </a:r>
            <a:br>
              <a:rPr lang="es-ES" sz="2700"/>
            </a:br>
            <a:r>
              <a:rPr lang="es-ES" sz="2700"/>
              <a:t>2. ¿Por qué debemos realizar el seguimiento EXTERNO de un título?</a:t>
            </a:r>
            <a:br>
              <a:rPr lang="es-ES" sz="2700"/>
            </a:br>
            <a:r>
              <a:rPr lang="es-ES" sz="2700"/>
              <a:t>3. ¿Cómo se hace el seguimiento de un título?</a:t>
            </a:r>
            <a:br>
              <a:rPr lang="es-ES" sz="2700"/>
            </a:br>
            <a:r>
              <a:rPr lang="es-ES" sz="2700"/>
              <a:t>4. ¿Cuándo hay que entregar el seguimiento externo a accua?</a:t>
            </a:r>
            <a:endParaRPr lang="es-ES" sz="2700" dirty="0"/>
          </a:p>
        </p:txBody>
      </p:sp>
    </p:spTree>
    <p:extLst>
      <p:ext uri="{BB962C8B-B14F-4D97-AF65-F5344CB8AC3E}">
        <p14:creationId xmlns:p14="http://schemas.microsoft.com/office/powerpoint/2010/main" val="1547120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E79185-E861-ECFE-FE96-0607A1F68061}"/>
              </a:ext>
            </a:extLst>
          </p:cNvPr>
          <p:cNvSpPr>
            <a:spLocks noGrp="1"/>
          </p:cNvSpPr>
          <p:nvPr>
            <p:ph type="title"/>
          </p:nvPr>
        </p:nvSpPr>
        <p:spPr>
          <a:xfrm>
            <a:off x="552261" y="0"/>
            <a:ext cx="8763755" cy="1104523"/>
          </a:xfrm>
        </p:spPr>
        <p:txBody>
          <a:bodyPr>
            <a:normAutofit/>
          </a:bodyPr>
          <a:lstStyle/>
          <a:p>
            <a:r>
              <a:rPr lang="es-ES" sz="3000" b="1"/>
              <a:t>1. ¿Qué es el Seguimiento EXTERNO de un título?</a:t>
            </a:r>
            <a:endParaRPr lang="es-ES" sz="3000" dirty="0"/>
          </a:p>
        </p:txBody>
      </p:sp>
      <p:sp>
        <p:nvSpPr>
          <p:cNvPr id="3" name="Marcador de contenido 2">
            <a:extLst>
              <a:ext uri="{FF2B5EF4-FFF2-40B4-BE49-F238E27FC236}">
                <a16:creationId xmlns:a16="http://schemas.microsoft.com/office/drawing/2014/main" id="{1CC41630-3C45-F305-684B-82D1CCB82D50}"/>
              </a:ext>
            </a:extLst>
          </p:cNvPr>
          <p:cNvSpPr>
            <a:spLocks noGrp="1"/>
          </p:cNvSpPr>
          <p:nvPr>
            <p:ph idx="1"/>
          </p:nvPr>
        </p:nvSpPr>
        <p:spPr>
          <a:xfrm>
            <a:off x="1041150" y="1496719"/>
            <a:ext cx="9804902" cy="4050792"/>
          </a:xfrm>
        </p:spPr>
        <p:txBody>
          <a:bodyPr/>
          <a:lstStyle/>
          <a:p>
            <a:pPr algn="just">
              <a:lnSpc>
                <a:spcPct val="100000"/>
              </a:lnSpc>
            </a:pPr>
            <a:r>
              <a:rPr lang="es-ES" sz="2000"/>
              <a:t>Es un proceso de evaluación con el  que se persigue:</a:t>
            </a:r>
          </a:p>
          <a:p>
            <a:pPr marL="457200" indent="-457200" algn="just">
              <a:lnSpc>
                <a:spcPct val="100000"/>
              </a:lnSpc>
              <a:buFont typeface="+mj-lt"/>
              <a:buAutoNum type="arabicPeriod"/>
            </a:pPr>
            <a:r>
              <a:rPr lang="es-ES" sz="2000" b="1"/>
              <a:t>Comprobar</a:t>
            </a:r>
            <a:r>
              <a:rPr lang="es-ES" sz="2000"/>
              <a:t> que el título se desarrolla según: </a:t>
            </a:r>
            <a:r>
              <a:rPr lang="es-ES" sz="2000" b="1"/>
              <a:t>Memoria verificación</a:t>
            </a:r>
            <a:r>
              <a:rPr lang="es-ES" b="1"/>
              <a:t>/modificación</a:t>
            </a:r>
            <a:r>
              <a:rPr lang="es-ES" sz="2000"/>
              <a:t>.</a:t>
            </a:r>
          </a:p>
          <a:p>
            <a:pPr marL="457200" indent="-457200" algn="just">
              <a:lnSpc>
                <a:spcPct val="100000"/>
              </a:lnSpc>
              <a:buFont typeface="+mj-lt"/>
              <a:buAutoNum type="arabicPeriod"/>
            </a:pPr>
            <a:r>
              <a:rPr lang="es-ES" sz="2000" b="1"/>
              <a:t>Asegurar</a:t>
            </a:r>
            <a:r>
              <a:rPr lang="es-ES" sz="2000"/>
              <a:t> que la difusión del título y la información es actualizada y relevante para los grupos de interés.</a:t>
            </a:r>
          </a:p>
          <a:p>
            <a:pPr marL="457200" indent="-457200" algn="just">
              <a:lnSpc>
                <a:spcPct val="100000"/>
              </a:lnSpc>
              <a:buFont typeface="+mj-lt"/>
              <a:buAutoNum type="arabicPeriod"/>
            </a:pPr>
            <a:r>
              <a:rPr lang="es-ES" sz="2000" b="1"/>
              <a:t>Constatar</a:t>
            </a:r>
            <a:r>
              <a:rPr lang="es-ES" sz="2000"/>
              <a:t> que los títulos a través de los </a:t>
            </a:r>
            <a:r>
              <a:rPr lang="es-ES" sz="2000" b="1"/>
              <a:t>SGC</a:t>
            </a:r>
            <a:r>
              <a:rPr lang="es-ES" sz="2000"/>
              <a:t> recopilan, analizan y utilizan datos  pertinentes para la gestión eficaz de las enseñanzas.</a:t>
            </a:r>
          </a:p>
          <a:p>
            <a:pPr marL="457200" indent="-457200" algn="just">
              <a:lnSpc>
                <a:spcPct val="100000"/>
              </a:lnSpc>
              <a:buFont typeface="+mj-lt"/>
              <a:buAutoNum type="arabicPeriod"/>
            </a:pPr>
            <a:r>
              <a:rPr lang="es-ES" sz="2000" b="1"/>
              <a:t>Detectar</a:t>
            </a:r>
            <a:r>
              <a:rPr lang="es-ES" sz="2000"/>
              <a:t> posibles </a:t>
            </a:r>
            <a:r>
              <a:rPr lang="es-ES" sz="2000" b="1"/>
              <a:t>deficiencias</a:t>
            </a:r>
            <a:r>
              <a:rPr lang="es-ES" sz="2000"/>
              <a:t> en el desarrollo efectivo de los títulos y </a:t>
            </a:r>
            <a:r>
              <a:rPr lang="es-ES" sz="2000" b="1"/>
              <a:t>analizar</a:t>
            </a:r>
            <a:r>
              <a:rPr lang="es-ES" sz="2000"/>
              <a:t> las </a:t>
            </a:r>
            <a:r>
              <a:rPr lang="es-ES" sz="2000" b="1"/>
              <a:t>acciones</a:t>
            </a:r>
            <a:r>
              <a:rPr lang="es-ES" sz="2000"/>
              <a:t> realizadas para su subsanación y </a:t>
            </a:r>
            <a:r>
              <a:rPr lang="es-ES" sz="2000" b="1"/>
              <a:t>mejora</a:t>
            </a:r>
            <a:r>
              <a:rPr lang="es-ES" sz="2000"/>
              <a:t>.</a:t>
            </a:r>
          </a:p>
          <a:p>
            <a:pPr marL="0" indent="0">
              <a:buNone/>
            </a:pPr>
            <a:endParaRPr lang="es-ES" dirty="0"/>
          </a:p>
        </p:txBody>
      </p:sp>
    </p:spTree>
    <p:extLst>
      <p:ext uri="{BB962C8B-B14F-4D97-AF65-F5344CB8AC3E}">
        <p14:creationId xmlns:p14="http://schemas.microsoft.com/office/powerpoint/2010/main" val="448950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2B23F5-CD17-2CDA-4B90-9B03023F9A0D}"/>
              </a:ext>
            </a:extLst>
          </p:cNvPr>
          <p:cNvSpPr>
            <a:spLocks noGrp="1"/>
          </p:cNvSpPr>
          <p:nvPr>
            <p:ph type="title"/>
          </p:nvPr>
        </p:nvSpPr>
        <p:spPr>
          <a:xfrm>
            <a:off x="626228" y="0"/>
            <a:ext cx="11396774" cy="1609344"/>
          </a:xfrm>
        </p:spPr>
        <p:txBody>
          <a:bodyPr>
            <a:normAutofit/>
          </a:bodyPr>
          <a:lstStyle/>
          <a:p>
            <a:r>
              <a:rPr lang="es-ES" sz="4000" b="1"/>
              <a:t>2. ¿Por qué debemos realizar el seguimiento EXTERNO de un Título?</a:t>
            </a:r>
            <a:endParaRPr lang="es-ES" sz="4000" dirty="0"/>
          </a:p>
        </p:txBody>
      </p:sp>
      <p:sp>
        <p:nvSpPr>
          <p:cNvPr id="4" name="CuadroTexto 3">
            <a:extLst>
              <a:ext uri="{FF2B5EF4-FFF2-40B4-BE49-F238E27FC236}">
                <a16:creationId xmlns:a16="http://schemas.microsoft.com/office/drawing/2014/main" id="{6979B86B-3B30-2A57-5BAB-6E92853AF9A9}"/>
              </a:ext>
            </a:extLst>
          </p:cNvPr>
          <p:cNvSpPr txBox="1"/>
          <p:nvPr/>
        </p:nvSpPr>
        <p:spPr>
          <a:xfrm>
            <a:off x="651109" y="1413946"/>
            <a:ext cx="10411484" cy="1477328"/>
          </a:xfrm>
          <a:prstGeom prst="rect">
            <a:avLst/>
          </a:prstGeom>
          <a:noFill/>
        </p:spPr>
        <p:txBody>
          <a:bodyPr wrap="square">
            <a:spAutoFit/>
          </a:bodyPr>
          <a:lstStyle/>
          <a:p>
            <a:pPr algn="just"/>
            <a:r>
              <a:rPr lang="es-ES" b="1">
                <a:solidFill>
                  <a:schemeClr val="tx1"/>
                </a:solidFill>
              </a:rPr>
              <a:t>Normativo RD822/2021</a:t>
            </a:r>
            <a:r>
              <a:rPr lang="es-ES">
                <a:solidFill>
                  <a:schemeClr val="tx1"/>
                </a:solidFill>
              </a:rPr>
              <a:t>. Artículo 28, (para títulos en centros que </a:t>
            </a:r>
            <a:r>
              <a:rPr lang="es-ES" b="1">
                <a:solidFill>
                  <a:schemeClr val="tx1"/>
                </a:solidFill>
              </a:rPr>
              <a:t>no están acreditados institucionalmente)</a:t>
            </a:r>
          </a:p>
          <a:p>
            <a:pPr algn="just">
              <a:spcBef>
                <a:spcPts val="0"/>
              </a:spcBef>
              <a:spcAft>
                <a:spcPts val="0"/>
              </a:spcAft>
            </a:pPr>
            <a:r>
              <a:rPr lang="es-ES">
                <a:solidFill>
                  <a:schemeClr val="tx1"/>
                </a:solidFill>
              </a:rPr>
              <a:t>Los títulos elaborarán </a:t>
            </a:r>
            <a:r>
              <a:rPr lang="es-ES" b="1">
                <a:solidFill>
                  <a:schemeClr val="tx1"/>
                </a:solidFill>
              </a:rPr>
              <a:t>al menos un informe </a:t>
            </a:r>
            <a:r>
              <a:rPr lang="es-ES">
                <a:solidFill>
                  <a:schemeClr val="tx1"/>
                </a:solidFill>
              </a:rPr>
              <a:t>de seguimiento, preceptivo transcurridos </a:t>
            </a:r>
            <a:r>
              <a:rPr lang="es-ES" b="1">
                <a:solidFill>
                  <a:schemeClr val="tx1"/>
                </a:solidFill>
              </a:rPr>
              <a:t>tres años </a:t>
            </a:r>
            <a:r>
              <a:rPr lang="es-ES">
                <a:solidFill>
                  <a:schemeClr val="tx1"/>
                </a:solidFill>
              </a:rPr>
              <a:t>después de la </a:t>
            </a:r>
            <a:r>
              <a:rPr lang="es-ES" b="1">
                <a:solidFill>
                  <a:schemeClr val="tx1"/>
                </a:solidFill>
              </a:rPr>
              <a:t>implantación efectiva </a:t>
            </a:r>
            <a:r>
              <a:rPr lang="es-ES">
                <a:solidFill>
                  <a:schemeClr val="tx1"/>
                </a:solidFill>
              </a:rPr>
              <a:t>o </a:t>
            </a:r>
            <a:r>
              <a:rPr lang="es-ES" b="1">
                <a:solidFill>
                  <a:schemeClr val="tx1"/>
                </a:solidFill>
              </a:rPr>
              <a:t>renovación de la acreditación </a:t>
            </a:r>
            <a:r>
              <a:rPr lang="es-ES">
                <a:solidFill>
                  <a:schemeClr val="tx1"/>
                </a:solidFill>
              </a:rPr>
              <a:t>(según marque la Agencia de calidad “ACCUA”)</a:t>
            </a:r>
            <a:endParaRPr lang="es-ES" dirty="0">
              <a:solidFill>
                <a:schemeClr val="tx1"/>
              </a:solidFill>
            </a:endParaRPr>
          </a:p>
        </p:txBody>
      </p:sp>
      <p:pic>
        <p:nvPicPr>
          <p:cNvPr id="5" name="Imagen 4" descr="Escala de tiempo&#10;&#10;El contenido generado por IA puede ser incorrecto.">
            <a:extLst>
              <a:ext uri="{FF2B5EF4-FFF2-40B4-BE49-F238E27FC236}">
                <a16:creationId xmlns:a16="http://schemas.microsoft.com/office/drawing/2014/main" id="{445011F5-6696-FC43-641F-EC6D2AC1A3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5224" y="2948447"/>
            <a:ext cx="10347369" cy="3805661"/>
          </a:xfrm>
          <a:prstGeom prst="rect">
            <a:avLst/>
          </a:prstGeom>
        </p:spPr>
      </p:pic>
    </p:spTree>
    <p:extLst>
      <p:ext uri="{BB962C8B-B14F-4D97-AF65-F5344CB8AC3E}">
        <p14:creationId xmlns:p14="http://schemas.microsoft.com/office/powerpoint/2010/main" val="3176141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2B23F5-CD17-2CDA-4B90-9B03023F9A0D}"/>
              </a:ext>
            </a:extLst>
          </p:cNvPr>
          <p:cNvSpPr>
            <a:spLocks noGrp="1"/>
          </p:cNvSpPr>
          <p:nvPr>
            <p:ph type="title"/>
          </p:nvPr>
        </p:nvSpPr>
        <p:spPr>
          <a:xfrm>
            <a:off x="626228" y="0"/>
            <a:ext cx="8852750" cy="832919"/>
          </a:xfrm>
        </p:spPr>
        <p:txBody>
          <a:bodyPr>
            <a:normAutofit/>
          </a:bodyPr>
          <a:lstStyle/>
          <a:p>
            <a:r>
              <a:rPr lang="es-ES" sz="3000" b="1" dirty="0"/>
              <a:t>3. ¿CÓMO SE HACE EL SEGUIMENTO EXTERNO?</a:t>
            </a:r>
            <a:endParaRPr lang="es-ES" sz="3000" dirty="0"/>
          </a:p>
        </p:txBody>
      </p:sp>
      <p:sp>
        <p:nvSpPr>
          <p:cNvPr id="4" name="CuadroTexto 3">
            <a:extLst>
              <a:ext uri="{FF2B5EF4-FFF2-40B4-BE49-F238E27FC236}">
                <a16:creationId xmlns:a16="http://schemas.microsoft.com/office/drawing/2014/main" id="{6979B86B-3B30-2A57-5BAB-6E92853AF9A9}"/>
              </a:ext>
            </a:extLst>
          </p:cNvPr>
          <p:cNvSpPr txBox="1"/>
          <p:nvPr/>
        </p:nvSpPr>
        <p:spPr>
          <a:xfrm>
            <a:off x="905869" y="985993"/>
            <a:ext cx="10058400" cy="1554272"/>
          </a:xfrm>
          <a:prstGeom prst="rect">
            <a:avLst/>
          </a:prstGeom>
          <a:noFill/>
        </p:spPr>
        <p:txBody>
          <a:bodyPr wrap="square">
            <a:spAutoFit/>
          </a:bodyPr>
          <a:lstStyle/>
          <a:p>
            <a:pPr marL="0" lvl="1" indent="0">
              <a:lnSpc>
                <a:spcPct val="100000"/>
              </a:lnSpc>
              <a:buNone/>
            </a:pPr>
            <a:r>
              <a:rPr lang="es-ES" sz="2000" b="1" dirty="0"/>
              <a:t>ACCUA ha establecido la siguiente documentación referencia;</a:t>
            </a:r>
          </a:p>
          <a:p>
            <a:pPr marL="800100" lvl="2" indent="-342900">
              <a:lnSpc>
                <a:spcPct val="100000"/>
              </a:lnSpc>
              <a:spcBef>
                <a:spcPts val="600"/>
              </a:spcBef>
              <a:spcAft>
                <a:spcPts val="600"/>
              </a:spcAft>
              <a:buFont typeface="Arial" panose="020B0604020202020204" pitchFamily="34" charset="0"/>
              <a:buAutoNum type="arabicPeriod"/>
            </a:pPr>
            <a:r>
              <a:rPr lang="es-ES" sz="2000" dirty="0">
                <a:hlinkClick r:id="rId2"/>
              </a:rPr>
              <a:t>Protocolo de seguimiento de los Títulos Universitarios de Grado, Máster y Doctorado </a:t>
            </a:r>
            <a:r>
              <a:rPr lang="es-ES" sz="2000" dirty="0"/>
              <a:t>(21/10/2022)</a:t>
            </a:r>
          </a:p>
          <a:p>
            <a:pPr marL="800100" lvl="2" indent="-342900">
              <a:lnSpc>
                <a:spcPct val="100000"/>
              </a:lnSpc>
              <a:spcBef>
                <a:spcPts val="600"/>
              </a:spcBef>
              <a:spcAft>
                <a:spcPts val="600"/>
              </a:spcAft>
              <a:buFont typeface="Arial" panose="020B0604020202020204" pitchFamily="34" charset="0"/>
              <a:buAutoNum type="arabicPeriod"/>
            </a:pPr>
            <a:r>
              <a:rPr lang="es-ES" sz="2000" dirty="0">
                <a:hlinkClick r:id="rId3"/>
              </a:rPr>
              <a:t>Estructura del Autoinforme </a:t>
            </a:r>
            <a:endParaRPr lang="es-ES" sz="2000" dirty="0"/>
          </a:p>
        </p:txBody>
      </p:sp>
      <p:sp>
        <p:nvSpPr>
          <p:cNvPr id="5" name="CuadroTexto 4">
            <a:extLst>
              <a:ext uri="{FF2B5EF4-FFF2-40B4-BE49-F238E27FC236}">
                <a16:creationId xmlns:a16="http://schemas.microsoft.com/office/drawing/2014/main" id="{2E26426E-6A62-7122-73F3-001CA28002C8}"/>
              </a:ext>
            </a:extLst>
          </p:cNvPr>
          <p:cNvSpPr txBox="1"/>
          <p:nvPr/>
        </p:nvSpPr>
        <p:spPr>
          <a:xfrm>
            <a:off x="905869" y="2894102"/>
            <a:ext cx="9621400" cy="3515491"/>
          </a:xfrm>
          <a:prstGeom prst="rect">
            <a:avLst/>
          </a:prstGeom>
        </p:spPr>
        <p:txBody>
          <a:bodyPr vert="horz" lIns="91440" tIns="45720" rIns="91440" bIns="45720" rtlCol="0" anchor="ctr">
            <a:noAutofit/>
          </a:bodyPr>
          <a:lstStyle/>
          <a:p>
            <a:pPr algn="just">
              <a:lnSpc>
                <a:spcPct val="107000"/>
              </a:lnSpc>
              <a:spcAft>
                <a:spcPts val="800"/>
              </a:spcAft>
            </a:pPr>
            <a:r>
              <a:rPr lang="es-ES_tradnl" sz="2000" kern="100" dirty="0">
                <a:effectLst/>
                <a:latin typeface="Calibri" panose="020F0502020204030204" pitchFamily="34" charset="0"/>
                <a:ea typeface="Calibri" panose="020F0502020204030204" pitchFamily="34" charset="0"/>
                <a:cs typeface="Times New Roman" panose="02020603050405020304" pitchFamily="18" charset="0"/>
              </a:rPr>
              <a:t>La elaboración del autoinforme consiste en hacer un balance de la situación actual del título, </a:t>
            </a:r>
            <a:r>
              <a:rPr lang="es-ES_tradnl" sz="2000" b="1" kern="100" dirty="0">
                <a:effectLst/>
                <a:latin typeface="Calibri" panose="020F0502020204030204" pitchFamily="34" charset="0"/>
                <a:ea typeface="Calibri" panose="020F0502020204030204" pitchFamily="34" charset="0"/>
                <a:cs typeface="Times New Roman" panose="02020603050405020304" pitchFamily="18" charset="0"/>
              </a:rPr>
              <a:t>analizándolo</a:t>
            </a:r>
            <a:r>
              <a:rPr lang="es-ES_tradnl" sz="2000" kern="100" dirty="0">
                <a:effectLst/>
                <a:latin typeface="Calibri" panose="020F0502020204030204" pitchFamily="34" charset="0"/>
                <a:ea typeface="Calibri" panose="020F0502020204030204" pitchFamily="34" charset="0"/>
                <a:cs typeface="Times New Roman" panose="02020603050405020304" pitchFamily="18" charset="0"/>
              </a:rPr>
              <a:t> y </a:t>
            </a:r>
            <a:r>
              <a:rPr lang="es-ES_tradnl" sz="2000" b="1" kern="100" dirty="0">
                <a:effectLst/>
                <a:latin typeface="Calibri" panose="020F0502020204030204" pitchFamily="34" charset="0"/>
                <a:ea typeface="Calibri" panose="020F0502020204030204" pitchFamily="34" charset="0"/>
                <a:cs typeface="Times New Roman" panose="02020603050405020304" pitchFamily="18" charset="0"/>
              </a:rPr>
              <a:t>destacando tanto las fortalezas como las debilidades del título</a:t>
            </a:r>
            <a:r>
              <a:rPr lang="es-ES_tradnl" sz="20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s-ES_tradnl" sz="2000" kern="100" dirty="0">
                <a:effectLst/>
                <a:latin typeface="Calibri" panose="020F0502020204030204" pitchFamily="34" charset="0"/>
                <a:ea typeface="Calibri" panose="020F0502020204030204" pitchFamily="34" charset="0"/>
                <a:cs typeface="Times New Roman" panose="02020603050405020304" pitchFamily="18" charset="0"/>
              </a:rPr>
              <a:t>Siendo </a:t>
            </a:r>
            <a:r>
              <a:rPr lang="es-ES_tradnl" sz="2000" b="1" kern="100" dirty="0">
                <a:effectLst/>
                <a:latin typeface="Calibri" panose="020F0502020204030204" pitchFamily="34" charset="0"/>
                <a:ea typeface="Calibri" panose="020F0502020204030204" pitchFamily="34" charset="0"/>
                <a:cs typeface="Times New Roman" panose="02020603050405020304" pitchFamily="18" charset="0"/>
              </a:rPr>
              <a:t>importante</a:t>
            </a:r>
            <a:r>
              <a:rPr lang="es-ES_tradnl" sz="2000" kern="100" dirty="0">
                <a:effectLst/>
                <a:latin typeface="Calibri" panose="020F0502020204030204" pitchFamily="34" charset="0"/>
                <a:ea typeface="Calibri" panose="020F0502020204030204" pitchFamily="34" charset="0"/>
                <a:cs typeface="Times New Roman" panose="02020603050405020304" pitchFamily="18" charset="0"/>
              </a:rPr>
              <a:t> indicar en que situación están los aspectos detectados en el </a:t>
            </a:r>
            <a:r>
              <a:rPr lang="es-ES_tradnl" sz="2000" b="1" kern="100" dirty="0">
                <a:effectLst/>
                <a:latin typeface="Calibri" panose="020F0502020204030204" pitchFamily="34" charset="0"/>
                <a:ea typeface="Calibri" panose="020F0502020204030204" pitchFamily="34" charset="0"/>
                <a:cs typeface="Times New Roman" panose="02020603050405020304" pitchFamily="18" charset="0"/>
              </a:rPr>
              <a:t>informe</a:t>
            </a:r>
            <a:r>
              <a:rPr lang="es-ES_tradnl"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s-ES_tradnl" sz="2000" b="1" kern="100" dirty="0">
                <a:effectLst/>
                <a:latin typeface="Calibri" panose="020F0502020204030204" pitchFamily="34" charset="0"/>
                <a:ea typeface="Calibri" panose="020F0502020204030204" pitchFamily="34" charset="0"/>
                <a:cs typeface="Times New Roman" panose="02020603050405020304" pitchFamily="18" charset="0"/>
              </a:rPr>
              <a:t>anterior de renovación de la acreditación</a:t>
            </a:r>
            <a:r>
              <a:rPr lang="es-ES_tradnl" sz="2000" kern="100" dirty="0">
                <a:effectLst/>
                <a:latin typeface="Calibri" panose="020F0502020204030204" pitchFamily="34" charset="0"/>
                <a:ea typeface="Calibri" panose="020F0502020204030204" pitchFamily="34" charset="0"/>
                <a:cs typeface="Times New Roman" panose="02020603050405020304" pitchFamily="18" charset="0"/>
              </a:rPr>
              <a:t>.</a:t>
            </a:r>
          </a:p>
          <a:p>
            <a:endParaRPr lang="es-ES" sz="2000" kern="100" dirty="0">
              <a:latin typeface="Calibri" panose="020F0502020204030204" pitchFamily="34" charset="0"/>
              <a:ea typeface="Calibri" panose="020F0502020204030204" pitchFamily="34" charset="0"/>
              <a:cs typeface="Times New Roman" panose="02020603050405020304" pitchFamily="18" charset="0"/>
            </a:endParaRPr>
          </a:p>
          <a:p>
            <a:r>
              <a:rPr lang="es-ES" sz="2000" kern="100" dirty="0">
                <a:latin typeface="Calibri" panose="020F0502020204030204" pitchFamily="34" charset="0"/>
                <a:ea typeface="Calibri" panose="020F0502020204030204" pitchFamily="34" charset="0"/>
                <a:cs typeface="Times New Roman" panose="02020603050405020304" pitchFamily="18" charset="0"/>
              </a:rPr>
              <a:t>Con el fin de explicar de forma más detallada el proceso, hemos elaborado: </a:t>
            </a:r>
          </a:p>
          <a:p>
            <a:r>
              <a:rPr lang="es-ES_tradnl" sz="2000" b="1" kern="100" dirty="0">
                <a:latin typeface="Calibri" panose="020F0502020204030204" pitchFamily="34" charset="0"/>
                <a:ea typeface="Calibri" panose="020F0502020204030204" pitchFamily="34" charset="0"/>
                <a:cs typeface="Times New Roman" panose="02020603050405020304" pitchFamily="18" charset="0"/>
              </a:rPr>
              <a:t>GUÍA PARA SEGUIMIENTO EXTERNO DE LOS TÍTULOS OFICIALES DE LA UNIVERSIDAD DE GRANADA : </a:t>
            </a:r>
          </a:p>
          <a:p>
            <a:r>
              <a:rPr lang="es-ES" sz="2000" kern="100" dirty="0">
                <a:latin typeface="Calibri" panose="020F0502020204030204" pitchFamily="34" charset="0"/>
                <a:ea typeface="Calibri" panose="020F0502020204030204" pitchFamily="34" charset="0"/>
                <a:cs typeface="Times New Roman" panose="02020603050405020304" pitchFamily="18" charset="0"/>
                <a:hlinkClick r:id="rId4"/>
              </a:rPr>
              <a:t>https://calidad.ugr.es/unidad-calidad/titulos/seguimiento-26</a:t>
            </a:r>
            <a:endParaRPr lang="es-ES" sz="20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S" sz="2000" dirty="0"/>
          </a:p>
        </p:txBody>
      </p:sp>
    </p:spTree>
    <p:extLst>
      <p:ext uri="{BB962C8B-B14F-4D97-AF65-F5344CB8AC3E}">
        <p14:creationId xmlns:p14="http://schemas.microsoft.com/office/powerpoint/2010/main" val="3575401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22B23F5-CD17-2CDA-4B90-9B03023F9A0D}"/>
              </a:ext>
            </a:extLst>
          </p:cNvPr>
          <p:cNvSpPr>
            <a:spLocks noGrp="1"/>
          </p:cNvSpPr>
          <p:nvPr>
            <p:ph type="title"/>
          </p:nvPr>
        </p:nvSpPr>
        <p:spPr>
          <a:xfrm>
            <a:off x="0" y="1"/>
            <a:ext cx="7795034" cy="688062"/>
          </a:xfrm>
        </p:spPr>
        <p:txBody>
          <a:bodyPr vert="horz" lIns="91440" tIns="45720" rIns="91440" bIns="45720" rtlCol="0" anchor="ctr">
            <a:normAutofit/>
          </a:bodyPr>
          <a:lstStyle/>
          <a:p>
            <a:pPr algn="r"/>
            <a:r>
              <a:rPr lang="en-US" sz="3000" b="1"/>
              <a:t>3. ¿CÓMO SE HACE EL SEGUIMENTO EXTERNO?</a:t>
            </a:r>
            <a:endParaRPr lang="en-US" sz="3000" dirty="0"/>
          </a:p>
        </p:txBody>
      </p:sp>
      <p:sp>
        <p:nvSpPr>
          <p:cNvPr id="5" name="CuadroTexto 4">
            <a:extLst>
              <a:ext uri="{FF2B5EF4-FFF2-40B4-BE49-F238E27FC236}">
                <a16:creationId xmlns:a16="http://schemas.microsoft.com/office/drawing/2014/main" id="{6979B86B-3B30-2A57-5BAB-6E92853AF9A9}"/>
              </a:ext>
            </a:extLst>
          </p:cNvPr>
          <p:cNvSpPr txBox="1"/>
          <p:nvPr/>
        </p:nvSpPr>
        <p:spPr>
          <a:xfrm>
            <a:off x="980208" y="2091352"/>
            <a:ext cx="9621400" cy="4216480"/>
          </a:xfrm>
          <a:prstGeom prst="rect">
            <a:avLst/>
          </a:prstGeom>
        </p:spPr>
        <p:txBody>
          <a:bodyPr vert="horz" lIns="91440" tIns="45720" rIns="91440" bIns="45720" rtlCol="0" anchor="ctr">
            <a:noAutofit/>
          </a:bodyPr>
          <a:lstStyle/>
          <a:p>
            <a:pPr algn="just">
              <a:spcAft>
                <a:spcPts val="800"/>
              </a:spcAft>
            </a:pPr>
            <a:r>
              <a:rPr lang="es-ES_tradnl" kern="100">
                <a:effectLst/>
                <a:latin typeface="Calibri" panose="020F0502020204030204" pitchFamily="34" charset="0"/>
                <a:ea typeface="Calibri" panose="020F0502020204030204" pitchFamily="34" charset="0"/>
                <a:cs typeface="Times New Roman" panose="02020603050405020304" pitchFamily="18" charset="0"/>
              </a:rPr>
              <a:t>El modelo </a:t>
            </a:r>
            <a:r>
              <a:rPr lang="es-ES_tradnl" kern="100">
                <a:latin typeface="Calibri" panose="020F0502020204030204" pitchFamily="34" charset="0"/>
                <a:ea typeface="Calibri" panose="020F0502020204030204" pitchFamily="34" charset="0"/>
                <a:cs typeface="Times New Roman" panose="02020603050405020304" pitchFamily="18" charset="0"/>
              </a:rPr>
              <a:t>de autoinforme elaborado por la UC va ayudar a los responsables de las titulaciones a: </a:t>
            </a:r>
          </a:p>
          <a:p>
            <a:pPr marL="342900" indent="-342900" algn="just">
              <a:spcAft>
                <a:spcPts val="800"/>
              </a:spcAft>
              <a:buFont typeface="Wingdings" panose="05000000000000000000" pitchFamily="2" charset="2"/>
              <a:buChar char="Ø"/>
            </a:pPr>
            <a:r>
              <a:rPr lang="es-ES_tradnl" b="1" kern="100">
                <a:effectLst/>
                <a:latin typeface="Calibri" panose="020F0502020204030204" pitchFamily="34" charset="0"/>
                <a:ea typeface="Calibri" panose="020F0502020204030204" pitchFamily="34" charset="0"/>
                <a:cs typeface="Times New Roman" panose="02020603050405020304" pitchFamily="18" charset="0"/>
              </a:rPr>
              <a:t>Hacer el balance de la situación actual del título</a:t>
            </a:r>
          </a:p>
          <a:p>
            <a:pPr marL="800100" lvl="1" indent="-342900" algn="just">
              <a:spcAft>
                <a:spcPts val="800"/>
              </a:spcAft>
              <a:buFont typeface="Courier New" panose="02070309020205020404" pitchFamily="49" charset="0"/>
              <a:buChar char="o"/>
            </a:pPr>
            <a:r>
              <a:rPr lang="es-ES_tradnl" kern="100">
                <a:effectLst/>
                <a:latin typeface="Calibri" panose="020F0502020204030204" pitchFamily="34" charset="0"/>
                <a:ea typeface="Calibri" panose="020F0502020204030204" pitchFamily="34" charset="0"/>
                <a:cs typeface="Times New Roman" panose="02020603050405020304" pitchFamily="18" charset="0"/>
              </a:rPr>
              <a:t>Se indica en cada subcriterio que es lo que la Agencia pide que se incluya </a:t>
            </a:r>
            <a:r>
              <a:rPr lang="es-ES_tradnl" kern="10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(texto azul del autoinforme)</a:t>
            </a:r>
          </a:p>
          <a:p>
            <a:pPr marL="342900" indent="-342900" algn="just">
              <a:spcAft>
                <a:spcPts val="800"/>
              </a:spcAft>
              <a:buFont typeface="Wingdings" panose="05000000000000000000" pitchFamily="2" charset="2"/>
              <a:buChar char="Ø"/>
            </a:pPr>
            <a:r>
              <a:rPr lang="es-ES_tradnl" b="1" kern="100">
                <a:latin typeface="Calibri" panose="020F0502020204030204" pitchFamily="34" charset="0"/>
                <a:cs typeface="Times New Roman" panose="02020603050405020304" pitchFamily="18" charset="0"/>
              </a:rPr>
              <a:t>Indicar qué evidencias hay que aportar para contrastar los análisis a realizar</a:t>
            </a:r>
          </a:p>
          <a:p>
            <a:pPr marL="800100" lvl="1" indent="-342900" algn="just">
              <a:spcAft>
                <a:spcPts val="800"/>
              </a:spcAft>
              <a:buFont typeface="Courier New" panose="02070309020205020404" pitchFamily="49" charset="0"/>
              <a:buChar char="o"/>
            </a:pPr>
            <a:r>
              <a:rPr lang="es-ES_tradnl" kern="100">
                <a:latin typeface="Calibri" panose="020F0502020204030204" pitchFamily="34" charset="0"/>
                <a:ea typeface="Calibri" panose="020F0502020204030204" pitchFamily="34" charset="0"/>
                <a:cs typeface="Times New Roman" panose="02020603050405020304" pitchFamily="18" charset="0"/>
              </a:rPr>
              <a:t>Se ha incluido en cada subcriterio qué evidencias pide ACCUA. Se han incluido muchos enlaces y marcado en amarillo los enlaces que se deben aportar desde la titulación</a:t>
            </a:r>
          </a:p>
          <a:p>
            <a:pPr marL="342900" indent="-342900" algn="just">
              <a:spcAft>
                <a:spcPts val="800"/>
              </a:spcAft>
              <a:buFont typeface="Wingdings" panose="05000000000000000000" pitchFamily="2" charset="2"/>
              <a:buChar char="Ø"/>
            </a:pPr>
            <a:r>
              <a:rPr lang="es-ES_tradnl" b="1" kern="100">
                <a:latin typeface="Calibri" panose="020F0502020204030204" pitchFamily="34" charset="0"/>
                <a:cs typeface="Times New Roman" panose="02020603050405020304" pitchFamily="18" charset="0"/>
              </a:rPr>
              <a:t>Destacar fortalezas y debilidades</a:t>
            </a:r>
          </a:p>
          <a:p>
            <a:pPr marL="800100" lvl="1" indent="-342900" algn="just">
              <a:spcAft>
                <a:spcPts val="800"/>
              </a:spcAft>
              <a:buFont typeface="Courier New" panose="02070309020205020404" pitchFamily="49" charset="0"/>
              <a:buChar char="o"/>
            </a:pPr>
            <a:r>
              <a:rPr lang="es-ES_tradnl" kern="100">
                <a:latin typeface="Calibri" panose="020F0502020204030204" pitchFamily="34" charset="0"/>
                <a:ea typeface="Calibri" panose="020F0502020204030204" pitchFamily="34" charset="0"/>
                <a:cs typeface="Times New Roman" panose="02020603050405020304" pitchFamily="18" charset="0"/>
              </a:rPr>
              <a:t>Al finalizar cada criterio se ha incluido un apartado de resumen para destacar todas las fortalezas e indicar que debilidades se han detectado y que acción de mejora se ha propuesto para solventarla. </a:t>
            </a:r>
            <a:endParaRPr lang="es-ES_tradnl" kern="1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Aft>
                <a:spcPts val="800"/>
              </a:spcAft>
              <a:buFont typeface="Wingdings" panose="05000000000000000000" pitchFamily="2" charset="2"/>
              <a:buChar char="Ø"/>
            </a:pPr>
            <a:r>
              <a:rPr lang="es-ES_tradnl" kern="100">
                <a:effectLst/>
                <a:latin typeface="Calibri" panose="020F0502020204030204" pitchFamily="34" charset="0"/>
                <a:ea typeface="Calibri" panose="020F0502020204030204" pitchFamily="34" charset="0"/>
                <a:cs typeface="Times New Roman" panose="02020603050405020304" pitchFamily="18" charset="0"/>
              </a:rPr>
              <a:t>Presentar en qué situación están los aspectos detectados en el </a:t>
            </a:r>
            <a:r>
              <a:rPr lang="es-ES_tradnl" b="1" kern="100">
                <a:effectLst/>
                <a:latin typeface="Calibri" panose="020F0502020204030204" pitchFamily="34" charset="0"/>
                <a:ea typeface="Calibri" panose="020F0502020204030204" pitchFamily="34" charset="0"/>
                <a:cs typeface="Times New Roman" panose="02020603050405020304" pitchFamily="18" charset="0"/>
              </a:rPr>
              <a:t>informe</a:t>
            </a:r>
            <a:r>
              <a:rPr lang="es-ES_tradnl" kern="100">
                <a:effectLst/>
                <a:latin typeface="Calibri" panose="020F0502020204030204" pitchFamily="34" charset="0"/>
                <a:ea typeface="Calibri" panose="020F0502020204030204" pitchFamily="34" charset="0"/>
                <a:cs typeface="Times New Roman" panose="02020603050405020304" pitchFamily="18" charset="0"/>
              </a:rPr>
              <a:t> </a:t>
            </a:r>
            <a:r>
              <a:rPr lang="es-ES_tradnl" b="1" kern="100">
                <a:effectLst/>
                <a:latin typeface="Calibri" panose="020F0502020204030204" pitchFamily="34" charset="0"/>
                <a:ea typeface="Calibri" panose="020F0502020204030204" pitchFamily="34" charset="0"/>
                <a:cs typeface="Times New Roman" panose="02020603050405020304" pitchFamily="18" charset="0"/>
              </a:rPr>
              <a:t>anterior de renovación de la acreditación</a:t>
            </a:r>
            <a:r>
              <a:rPr lang="es-ES_tradnl" kern="100">
                <a:effectLst/>
                <a:latin typeface="Calibri" panose="020F0502020204030204" pitchFamily="34" charset="0"/>
                <a:ea typeface="Calibri" panose="020F0502020204030204" pitchFamily="34" charset="0"/>
                <a:cs typeface="Times New Roman" panose="02020603050405020304" pitchFamily="18" charset="0"/>
              </a:rPr>
              <a:t>.</a:t>
            </a:r>
          </a:p>
          <a:p>
            <a:pPr marL="742950" lvl="1" indent="-285750" algn="just">
              <a:spcAft>
                <a:spcPts val="800"/>
              </a:spcAft>
              <a:buFont typeface="Courier New" panose="02070309020205020404" pitchFamily="49" charset="0"/>
              <a:buChar char="o"/>
            </a:pPr>
            <a:r>
              <a:rPr lang="es-ES_tradnl" kern="100">
                <a:latin typeface="Calibri" panose="020F0502020204030204" pitchFamily="34" charset="0"/>
                <a:ea typeface="Calibri" panose="020F0502020204030204" pitchFamily="34" charset="0"/>
                <a:cs typeface="Times New Roman" panose="02020603050405020304" pitchFamily="18" charset="0"/>
              </a:rPr>
              <a:t>Al final del autoinforme se ha incluido un anexo con lo que ACCUA destacó en el proceso anterior, con el fin de facilitar a la persona responsable del título el seguimiento de la misma. </a:t>
            </a:r>
            <a:endParaRPr lang="es-ES" kern="100">
              <a:effectLst/>
              <a:latin typeface="Calibri" panose="020F0502020204030204" pitchFamily="34" charset="0"/>
              <a:ea typeface="Calibri" panose="020F0502020204030204" pitchFamily="34" charset="0"/>
              <a:cs typeface="Times New Roman" panose="02020603050405020304" pitchFamily="18" charset="0"/>
            </a:endParaRPr>
          </a:p>
          <a:p>
            <a:pPr indent="-182880" defTabSz="914400">
              <a:spcBef>
                <a:spcPts val="1200"/>
              </a:spcBef>
              <a:buClr>
                <a:schemeClr val="accent1">
                  <a:lumMod val="75000"/>
                </a:schemeClr>
              </a:buClr>
              <a:buSzPct val="85000"/>
              <a:buFont typeface="Wingdings" pitchFamily="2" charset="2"/>
              <a:buChar char="§"/>
            </a:pPr>
            <a:endParaRPr lang="es-ES"/>
          </a:p>
          <a:p>
            <a:pPr defTabSz="914400">
              <a:spcBef>
                <a:spcPts val="1200"/>
              </a:spcBef>
              <a:buClr>
                <a:schemeClr val="accent1">
                  <a:lumMod val="75000"/>
                </a:schemeClr>
              </a:buClr>
              <a:buSzPct val="85000"/>
            </a:pPr>
            <a:endParaRPr lang="es-ES"/>
          </a:p>
          <a:p>
            <a:pPr indent="-182880" defTabSz="914400">
              <a:spcBef>
                <a:spcPts val="1200"/>
              </a:spcBef>
              <a:buClr>
                <a:schemeClr val="accent1">
                  <a:lumMod val="75000"/>
                </a:schemeClr>
              </a:buClr>
              <a:buSzPct val="85000"/>
              <a:buFont typeface="Wingdings" pitchFamily="2" charset="2"/>
              <a:buChar char="§"/>
            </a:pPr>
            <a:endParaRPr lang="es-ES" dirty="0"/>
          </a:p>
        </p:txBody>
      </p:sp>
    </p:spTree>
    <p:extLst>
      <p:ext uri="{BB962C8B-B14F-4D97-AF65-F5344CB8AC3E}">
        <p14:creationId xmlns:p14="http://schemas.microsoft.com/office/powerpoint/2010/main" val="3981477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22B23F5-CD17-2CDA-4B90-9B03023F9A0D}"/>
              </a:ext>
            </a:extLst>
          </p:cNvPr>
          <p:cNvSpPr>
            <a:spLocks noGrp="1"/>
          </p:cNvSpPr>
          <p:nvPr>
            <p:ph type="title"/>
          </p:nvPr>
        </p:nvSpPr>
        <p:spPr>
          <a:xfrm>
            <a:off x="208230" y="0"/>
            <a:ext cx="7414788" cy="1077362"/>
          </a:xfrm>
        </p:spPr>
        <p:txBody>
          <a:bodyPr vert="horz" lIns="91440" tIns="45720" rIns="91440" bIns="45720" rtlCol="0" anchor="ctr">
            <a:normAutofit/>
          </a:bodyPr>
          <a:lstStyle/>
          <a:p>
            <a:pPr algn="r"/>
            <a:r>
              <a:rPr lang="en-US" sz="3000" b="1"/>
              <a:t>3. ¿CÓMO SE HACE EL SEGUIMENTO EXTERNO?</a:t>
            </a:r>
            <a:endParaRPr lang="en-US" sz="3000" dirty="0"/>
          </a:p>
        </p:txBody>
      </p:sp>
      <p:sp>
        <p:nvSpPr>
          <p:cNvPr id="5" name="CuadroTexto 4">
            <a:extLst>
              <a:ext uri="{FF2B5EF4-FFF2-40B4-BE49-F238E27FC236}">
                <a16:creationId xmlns:a16="http://schemas.microsoft.com/office/drawing/2014/main" id="{6979B86B-3B30-2A57-5BAB-6E92853AF9A9}"/>
              </a:ext>
            </a:extLst>
          </p:cNvPr>
          <p:cNvSpPr txBox="1"/>
          <p:nvPr/>
        </p:nvSpPr>
        <p:spPr>
          <a:xfrm>
            <a:off x="1139870" y="1930400"/>
            <a:ext cx="6121009" cy="2883231"/>
          </a:xfrm>
          <a:prstGeom prst="rect">
            <a:avLst/>
          </a:prstGeom>
        </p:spPr>
        <p:txBody>
          <a:bodyPr vert="horz" lIns="91440" tIns="45720" rIns="91440" bIns="45720" rtlCol="0" anchor="ctr">
            <a:normAutofit/>
          </a:bodyPr>
          <a:lstStyle/>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1700" dirty="0"/>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1700" dirty="0"/>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1700" dirty="0"/>
          </a:p>
        </p:txBody>
      </p:sp>
      <p:pic>
        <p:nvPicPr>
          <p:cNvPr id="3" name="Imagen 2" descr="Interfaz de usuario gráfica, Texto, Aplicación&#10;&#10;El contenido generado por IA puede ser incorrecto.">
            <a:extLst>
              <a:ext uri="{FF2B5EF4-FFF2-40B4-BE49-F238E27FC236}">
                <a16:creationId xmlns:a16="http://schemas.microsoft.com/office/drawing/2014/main" id="{36E3C3DB-7746-D935-2A46-2A65250BDC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744" y="1222765"/>
            <a:ext cx="9967864" cy="5635235"/>
          </a:xfrm>
          <a:prstGeom prst="rect">
            <a:avLst/>
          </a:prstGeom>
        </p:spPr>
      </p:pic>
    </p:spTree>
    <p:extLst>
      <p:ext uri="{BB962C8B-B14F-4D97-AF65-F5344CB8AC3E}">
        <p14:creationId xmlns:p14="http://schemas.microsoft.com/office/powerpoint/2010/main" val="1456080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EE29EA-7C6A-298A-394E-AAC5529A332F}"/>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54730D7B-2A8D-DB27-6BFF-E996E594AEE0}"/>
              </a:ext>
            </a:extLst>
          </p:cNvPr>
          <p:cNvSpPr txBox="1"/>
          <p:nvPr/>
        </p:nvSpPr>
        <p:spPr>
          <a:xfrm>
            <a:off x="1139870" y="1930400"/>
            <a:ext cx="6121009" cy="2883231"/>
          </a:xfrm>
          <a:prstGeom prst="rect">
            <a:avLst/>
          </a:prstGeom>
        </p:spPr>
        <p:txBody>
          <a:bodyPr vert="horz" lIns="91440" tIns="45720" rIns="91440" bIns="45720" rtlCol="0" anchor="ctr">
            <a:normAutofit/>
          </a:bodyPr>
          <a:lstStyle/>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1700" dirty="0"/>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1700" dirty="0"/>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1700" dirty="0"/>
          </a:p>
        </p:txBody>
      </p:sp>
      <p:graphicFrame>
        <p:nvGraphicFramePr>
          <p:cNvPr id="6" name="Tabla 5">
            <a:extLst>
              <a:ext uri="{FF2B5EF4-FFF2-40B4-BE49-F238E27FC236}">
                <a16:creationId xmlns:a16="http://schemas.microsoft.com/office/drawing/2014/main" id="{0B29EE37-9935-1CC6-5101-4CF682A58336}"/>
              </a:ext>
            </a:extLst>
          </p:cNvPr>
          <p:cNvGraphicFramePr>
            <a:graphicFrameLocks noGrp="1"/>
          </p:cNvGraphicFramePr>
          <p:nvPr>
            <p:extLst>
              <p:ext uri="{D42A27DB-BD31-4B8C-83A1-F6EECF244321}">
                <p14:modId xmlns:p14="http://schemas.microsoft.com/office/powerpoint/2010/main" val="961391567"/>
              </p:ext>
            </p:extLst>
          </p:nvPr>
        </p:nvGraphicFramePr>
        <p:xfrm>
          <a:off x="79130" y="247101"/>
          <a:ext cx="11975125" cy="6348695"/>
        </p:xfrm>
        <a:graphic>
          <a:graphicData uri="http://schemas.openxmlformats.org/drawingml/2006/table">
            <a:tbl>
              <a:tblPr firstRow="1" firstCol="1" bandRow="1"/>
              <a:tblGrid>
                <a:gridCol w="481109">
                  <a:extLst>
                    <a:ext uri="{9D8B030D-6E8A-4147-A177-3AD203B41FA5}">
                      <a16:colId xmlns:a16="http://schemas.microsoft.com/office/drawing/2014/main" val="4069245590"/>
                    </a:ext>
                  </a:extLst>
                </a:gridCol>
                <a:gridCol w="2372959">
                  <a:extLst>
                    <a:ext uri="{9D8B030D-6E8A-4147-A177-3AD203B41FA5}">
                      <a16:colId xmlns:a16="http://schemas.microsoft.com/office/drawing/2014/main" val="552800836"/>
                    </a:ext>
                  </a:extLst>
                </a:gridCol>
                <a:gridCol w="1123923">
                  <a:extLst>
                    <a:ext uri="{9D8B030D-6E8A-4147-A177-3AD203B41FA5}">
                      <a16:colId xmlns:a16="http://schemas.microsoft.com/office/drawing/2014/main" val="2487578502"/>
                    </a:ext>
                  </a:extLst>
                </a:gridCol>
                <a:gridCol w="7997134">
                  <a:extLst>
                    <a:ext uri="{9D8B030D-6E8A-4147-A177-3AD203B41FA5}">
                      <a16:colId xmlns:a16="http://schemas.microsoft.com/office/drawing/2014/main" val="147169695"/>
                    </a:ext>
                  </a:extLst>
                </a:gridCol>
              </a:tblGrid>
              <a:tr h="132430">
                <a:tc>
                  <a:txBody>
                    <a:bodyPr/>
                    <a:lstStyle/>
                    <a:p>
                      <a:pPr algn="ctr">
                        <a:lnSpc>
                          <a:spcPct val="107000"/>
                        </a:lnSpc>
                        <a:spcAft>
                          <a:spcPts val="800"/>
                        </a:spcAft>
                        <a:buNone/>
                      </a:pPr>
                      <a:r>
                        <a:rPr lang="es-ES_tradnl" sz="900" b="1" kern="100" dirty="0" err="1">
                          <a:solidFill>
                            <a:srgbClr val="FFFFFF"/>
                          </a:solidFill>
                          <a:effectLst/>
                          <a:latin typeface="+mn-lt"/>
                          <a:ea typeface="Calibri" panose="020F0502020204030204" pitchFamily="34" charset="0"/>
                          <a:cs typeface="Times New Roman" panose="02020603050405020304" pitchFamily="18" charset="0"/>
                        </a:rPr>
                        <a:t>Idº</a:t>
                      </a:r>
                      <a:endParaRPr lang="es-ES" sz="900" kern="100" dirty="0">
                        <a:effectLst/>
                        <a:latin typeface="+mn-lt"/>
                        <a:ea typeface="Calibri" panose="020F0502020204030204" pitchFamily="34" charset="0"/>
                        <a:cs typeface="Times New Roman" panose="02020603050405020304" pitchFamily="18" charset="0"/>
                      </a:endParaRPr>
                    </a:p>
                  </a:txBody>
                  <a:tcPr marL="38496" marR="3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07000"/>
                        </a:lnSpc>
                        <a:spcAft>
                          <a:spcPts val="800"/>
                        </a:spcAft>
                        <a:buNone/>
                      </a:pPr>
                      <a:r>
                        <a:rPr lang="es-ES_tradnl" sz="900" b="1" kern="100" dirty="0">
                          <a:solidFill>
                            <a:srgbClr val="FFFFFF"/>
                          </a:solidFill>
                          <a:effectLst/>
                          <a:latin typeface="+mn-lt"/>
                          <a:ea typeface="Calibri" panose="020F0502020204030204" pitchFamily="34" charset="0"/>
                          <a:cs typeface="Times New Roman" panose="02020603050405020304" pitchFamily="18" charset="0"/>
                        </a:rPr>
                        <a:t>Acciones</a:t>
                      </a:r>
                      <a:endParaRPr lang="es-ES" sz="900" kern="100" dirty="0">
                        <a:effectLst/>
                        <a:latin typeface="+mn-lt"/>
                        <a:ea typeface="Calibri" panose="020F0502020204030204" pitchFamily="34" charset="0"/>
                        <a:cs typeface="Times New Roman" panose="02020603050405020304" pitchFamily="18" charset="0"/>
                      </a:endParaRPr>
                    </a:p>
                  </a:txBody>
                  <a:tcPr marL="38496" marR="3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07000"/>
                        </a:lnSpc>
                        <a:spcAft>
                          <a:spcPts val="800"/>
                        </a:spcAft>
                        <a:buNone/>
                      </a:pPr>
                      <a:r>
                        <a:rPr lang="es-ES_tradnl" sz="900" b="1" kern="100" dirty="0">
                          <a:solidFill>
                            <a:srgbClr val="FFFFFF"/>
                          </a:solidFill>
                          <a:effectLst/>
                          <a:latin typeface="+mn-lt"/>
                          <a:ea typeface="Calibri" panose="020F0502020204030204" pitchFamily="34" charset="0"/>
                          <a:cs typeface="Times New Roman" panose="02020603050405020304" pitchFamily="18" charset="0"/>
                        </a:rPr>
                        <a:t>Responsable</a:t>
                      </a:r>
                      <a:endParaRPr lang="es-ES" sz="900" kern="100" dirty="0">
                        <a:effectLst/>
                        <a:latin typeface="+mn-lt"/>
                        <a:ea typeface="Calibri" panose="020F0502020204030204" pitchFamily="34" charset="0"/>
                        <a:cs typeface="Times New Roman" panose="02020603050405020304" pitchFamily="18" charset="0"/>
                      </a:endParaRPr>
                    </a:p>
                  </a:txBody>
                  <a:tcPr marL="38496" marR="3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07000"/>
                        </a:lnSpc>
                        <a:spcAft>
                          <a:spcPts val="800"/>
                        </a:spcAft>
                        <a:buNone/>
                      </a:pPr>
                      <a:r>
                        <a:rPr lang="es-ES_tradnl" sz="900" b="1" kern="100" dirty="0">
                          <a:solidFill>
                            <a:srgbClr val="FFFFFF"/>
                          </a:solidFill>
                          <a:effectLst/>
                          <a:latin typeface="+mn-lt"/>
                          <a:ea typeface="Calibri" panose="020F0502020204030204" pitchFamily="34" charset="0"/>
                          <a:cs typeface="Times New Roman" panose="02020603050405020304" pitchFamily="18" charset="0"/>
                        </a:rPr>
                        <a:t>Descripción de acciones</a:t>
                      </a:r>
                      <a:endParaRPr lang="es-ES" sz="900" kern="100" dirty="0">
                        <a:effectLst/>
                        <a:latin typeface="+mn-lt"/>
                        <a:ea typeface="Calibri" panose="020F0502020204030204" pitchFamily="34" charset="0"/>
                        <a:cs typeface="Times New Roman" panose="02020603050405020304" pitchFamily="18" charset="0"/>
                      </a:endParaRPr>
                    </a:p>
                  </a:txBody>
                  <a:tcPr marL="38496" marR="3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extLst>
                  <a:ext uri="{0D108BD9-81ED-4DB2-BD59-A6C34878D82A}">
                    <a16:rowId xmlns:a16="http://schemas.microsoft.com/office/drawing/2014/main" val="1615061178"/>
                  </a:ext>
                </a:extLst>
              </a:tr>
              <a:tr h="2069609">
                <a:tc>
                  <a:txBody>
                    <a:bodyPr/>
                    <a:lstStyle/>
                    <a:p>
                      <a:pPr algn="ctr">
                        <a:lnSpc>
                          <a:spcPct val="107000"/>
                        </a:lnSpc>
                        <a:spcAft>
                          <a:spcPts val="800"/>
                        </a:spcAft>
                        <a:buNone/>
                      </a:pPr>
                      <a:r>
                        <a:rPr lang="es-ES_tradnl" sz="1000" b="1" kern="100" dirty="0">
                          <a:solidFill>
                            <a:srgbClr val="FFFFFF"/>
                          </a:solidFill>
                          <a:effectLst/>
                          <a:latin typeface="+mn-lt"/>
                          <a:ea typeface="Calibri" panose="020F0502020204030204" pitchFamily="34" charset="0"/>
                          <a:cs typeface="Times New Roman" panose="02020603050405020304" pitchFamily="18" charset="0"/>
                        </a:rPr>
                        <a:t>1</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Elaboración de autoinforme</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CGICT</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La coordinación del título tendrá que elaborar el autoinforme de seguimiento externo del título que coordinada en colaboración con la CGICT.</a:t>
                      </a:r>
                      <a:endParaRPr lang="es-ES" sz="1000" kern="100" dirty="0">
                        <a:effectLst/>
                        <a:latin typeface="+mn-lt"/>
                        <a:ea typeface="Calibri" panose="020F0502020204030204" pitchFamily="34" charset="0"/>
                        <a:cs typeface="Times New Roman" panose="02020603050405020304" pitchFamily="18" charset="0"/>
                      </a:endParaRPr>
                    </a:p>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Para lo cual tendrá que usar la siguiente documentación: </a:t>
                      </a:r>
                      <a:endParaRPr lang="es-ES" sz="1000" kern="100" dirty="0">
                        <a:effectLst/>
                        <a:latin typeface="+mn-lt"/>
                        <a:ea typeface="Calibri" panose="020F0502020204030204" pitchFamily="34" charset="0"/>
                        <a:cs typeface="Times New Roman" panose="02020603050405020304" pitchFamily="18" charset="0"/>
                      </a:endParaRPr>
                    </a:p>
                    <a:p>
                      <a:pPr marL="171450" lvl="0" indent="-171450" algn="just">
                        <a:lnSpc>
                          <a:spcPct val="107000"/>
                        </a:lnSpc>
                        <a:buFont typeface="Arial" panose="020B0604020202020204" pitchFamily="34" charset="0"/>
                        <a:buChar char="•"/>
                      </a:pPr>
                      <a:r>
                        <a:rPr lang="es-ES_tradnl" sz="1000" b="1" kern="100" dirty="0">
                          <a:solidFill>
                            <a:srgbClr val="000000"/>
                          </a:solidFill>
                          <a:effectLst/>
                          <a:latin typeface="+mn-lt"/>
                          <a:ea typeface="Calibri" panose="020F0502020204030204" pitchFamily="34" charset="0"/>
                          <a:cs typeface="Times New Roman" panose="02020603050405020304" pitchFamily="18" charset="0"/>
                        </a:rPr>
                        <a:t>Modelo de autoinforme de seguimiento externo</a:t>
                      </a:r>
                      <a:r>
                        <a:rPr lang="es-ES_tradnl" sz="1000" kern="100" dirty="0">
                          <a:solidFill>
                            <a:srgbClr val="000000"/>
                          </a:solidFill>
                          <a:effectLst/>
                          <a:latin typeface="+mn-lt"/>
                          <a:ea typeface="Calibri" panose="020F0502020204030204" pitchFamily="34" charset="0"/>
                          <a:cs typeface="Times New Roman" panose="02020603050405020304" pitchFamily="18" charset="0"/>
                        </a:rPr>
                        <a:t>. Disponible en el gestor documental.</a:t>
                      </a:r>
                      <a:endParaRPr lang="es-ES" sz="1000" kern="100" dirty="0">
                        <a:effectLst/>
                        <a:latin typeface="+mn-lt"/>
                        <a:ea typeface="Calibri" panose="020F0502020204030204" pitchFamily="34" charset="0"/>
                        <a:cs typeface="Times New Roman" panose="02020603050405020304" pitchFamily="18" charset="0"/>
                      </a:endParaRPr>
                    </a:p>
                    <a:p>
                      <a:pPr marL="1600200" lvl="3" indent="-228600" algn="just">
                        <a:lnSpc>
                          <a:spcPct val="107000"/>
                        </a:lnSpc>
                        <a:buFont typeface="Courier New" panose="02070309020205020404" pitchFamily="49" charset="0"/>
                        <a:buChar char="o"/>
                      </a:pPr>
                      <a:r>
                        <a:rPr lang="es-ES_tradnl" sz="1000" kern="100" dirty="0">
                          <a:solidFill>
                            <a:srgbClr val="000000"/>
                          </a:solidFill>
                          <a:effectLst/>
                          <a:latin typeface="+mn-lt"/>
                          <a:ea typeface="Calibri" panose="020F0502020204030204" pitchFamily="34" charset="0"/>
                          <a:cs typeface="Times New Roman" panose="02020603050405020304" pitchFamily="18" charset="0"/>
                        </a:rPr>
                        <a:t>Seguimiento/autoinformes</a:t>
                      </a:r>
                      <a:endParaRPr lang="es-ES" sz="1000" kern="100" dirty="0">
                        <a:effectLst/>
                        <a:latin typeface="+mn-lt"/>
                        <a:ea typeface="Calibri" panose="020F0502020204030204" pitchFamily="34" charset="0"/>
                        <a:cs typeface="Times New Roman" panose="02020603050405020304" pitchFamily="18" charset="0"/>
                      </a:endParaRPr>
                    </a:p>
                    <a:p>
                      <a:pPr marL="171450" lvl="0" indent="-171450" algn="just">
                        <a:lnSpc>
                          <a:spcPct val="107000"/>
                        </a:lnSpc>
                        <a:buFont typeface="Arial" panose="020B0604020202020204" pitchFamily="34" charset="0"/>
                        <a:buChar char="•"/>
                      </a:pPr>
                      <a:r>
                        <a:rPr lang="es-ES_tradnl" sz="1000" b="1" kern="100" dirty="0">
                          <a:solidFill>
                            <a:srgbClr val="000000"/>
                          </a:solidFill>
                          <a:effectLst/>
                          <a:latin typeface="+mn-lt"/>
                          <a:ea typeface="Calibri" panose="020F0502020204030204" pitchFamily="34" charset="0"/>
                          <a:cs typeface="Times New Roman" panose="02020603050405020304" pitchFamily="18" charset="0"/>
                        </a:rPr>
                        <a:t>Cuadro de mandos</a:t>
                      </a:r>
                      <a:r>
                        <a:rPr lang="es-ES_tradnl" sz="1000" kern="100" dirty="0">
                          <a:solidFill>
                            <a:srgbClr val="000000"/>
                          </a:solidFill>
                          <a:effectLst/>
                          <a:latin typeface="+mn-lt"/>
                          <a:ea typeface="Calibri" panose="020F0502020204030204" pitchFamily="34" charset="0"/>
                          <a:cs typeface="Times New Roman" panose="02020603050405020304" pitchFamily="18" charset="0"/>
                        </a:rPr>
                        <a:t>. Disponible en el gestor documental.</a:t>
                      </a:r>
                      <a:endParaRPr lang="es-ES" sz="1000" kern="100" dirty="0">
                        <a:effectLst/>
                        <a:latin typeface="+mn-lt"/>
                        <a:ea typeface="Calibri" panose="020F0502020204030204" pitchFamily="34" charset="0"/>
                        <a:cs typeface="Times New Roman" panose="02020603050405020304" pitchFamily="18" charset="0"/>
                      </a:endParaRPr>
                    </a:p>
                    <a:p>
                      <a:pPr marL="1600200" lvl="3" indent="-228600" algn="just">
                        <a:lnSpc>
                          <a:spcPct val="107000"/>
                        </a:lnSpc>
                        <a:spcAft>
                          <a:spcPts val="800"/>
                        </a:spcAft>
                        <a:buFont typeface="Courier New" panose="02070309020205020404" pitchFamily="49" charset="0"/>
                        <a:buChar char="o"/>
                      </a:pPr>
                      <a:r>
                        <a:rPr lang="es-ES_tradnl" sz="1000" kern="100" dirty="0">
                          <a:solidFill>
                            <a:srgbClr val="000000"/>
                          </a:solidFill>
                          <a:effectLst/>
                          <a:latin typeface="+mn-lt"/>
                          <a:ea typeface="Calibri" panose="020F0502020204030204" pitchFamily="34" charset="0"/>
                          <a:cs typeface="Times New Roman" panose="02020603050405020304" pitchFamily="18" charset="0"/>
                        </a:rPr>
                        <a:t>Evidencias/Indicadores anuales</a:t>
                      </a:r>
                      <a:endParaRPr lang="es-ES" sz="1000" kern="100" dirty="0">
                        <a:effectLst/>
                        <a:latin typeface="+mn-lt"/>
                        <a:ea typeface="Calibri" panose="020F0502020204030204" pitchFamily="34" charset="0"/>
                        <a:cs typeface="Times New Roman" panose="02020603050405020304" pitchFamily="18" charset="0"/>
                      </a:endParaRPr>
                    </a:p>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Documentación/manuales de ayuda: Disponibles en la web unidadcalidad.ugr.es </a:t>
                      </a:r>
                      <a:endParaRPr lang="es-ES" sz="1000" kern="100" dirty="0">
                        <a:effectLst/>
                        <a:latin typeface="+mn-lt"/>
                        <a:ea typeface="Calibri" panose="020F0502020204030204" pitchFamily="34" charset="0"/>
                        <a:cs typeface="Times New Roman" panose="02020603050405020304" pitchFamily="18" charset="0"/>
                      </a:endParaRPr>
                    </a:p>
                    <a:p>
                      <a:pPr marL="171450" lvl="0" indent="-171450" algn="just">
                        <a:lnSpc>
                          <a:spcPct val="107000"/>
                        </a:lnSpc>
                        <a:buFont typeface="Arial" panose="020B0604020202020204" pitchFamily="34" charset="0"/>
                        <a:buChar char="•"/>
                      </a:pPr>
                      <a:r>
                        <a:rPr lang="es-ES_tradnl" sz="1000" kern="100" dirty="0">
                          <a:solidFill>
                            <a:srgbClr val="000000"/>
                          </a:solidFill>
                          <a:effectLst/>
                          <a:latin typeface="+mn-lt"/>
                          <a:ea typeface="Calibri" panose="020F0502020204030204" pitchFamily="34" charset="0"/>
                          <a:cs typeface="Times New Roman" panose="02020603050405020304" pitchFamily="18" charset="0"/>
                        </a:rPr>
                        <a:t>Vídeo como crear una acción de mejora</a:t>
                      </a:r>
                      <a:endParaRPr lang="es-ES" sz="1000" kern="100" dirty="0">
                        <a:effectLst/>
                        <a:latin typeface="+mn-lt"/>
                        <a:ea typeface="Calibri" panose="020F0502020204030204" pitchFamily="34" charset="0"/>
                        <a:cs typeface="Times New Roman" panose="02020603050405020304" pitchFamily="18" charset="0"/>
                      </a:endParaRPr>
                    </a:p>
                    <a:p>
                      <a:pPr marL="171450" lvl="0" indent="-171450" algn="just">
                        <a:lnSpc>
                          <a:spcPct val="107000"/>
                        </a:lnSpc>
                        <a:spcAft>
                          <a:spcPts val="800"/>
                        </a:spcAft>
                        <a:buFont typeface="Arial" panose="020B0604020202020204" pitchFamily="34" charset="0"/>
                        <a:buChar char="•"/>
                      </a:pPr>
                      <a:r>
                        <a:rPr lang="es-ES_tradnl" sz="1000" kern="100" dirty="0">
                          <a:solidFill>
                            <a:srgbClr val="000000"/>
                          </a:solidFill>
                          <a:effectLst/>
                          <a:latin typeface="+mn-lt"/>
                          <a:ea typeface="Calibri" panose="020F0502020204030204" pitchFamily="34" charset="0"/>
                          <a:cs typeface="Times New Roman" panose="02020603050405020304" pitchFamily="18" charset="0"/>
                        </a:rPr>
                        <a:t>Vídeo como incluir evidencias de acceso restringido</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10639310"/>
                  </a:ext>
                </a:extLst>
              </a:tr>
              <a:tr h="366650">
                <a:tc>
                  <a:txBody>
                    <a:bodyPr/>
                    <a:lstStyle/>
                    <a:p>
                      <a:pPr marL="194310" indent="-194310" algn="ctr">
                        <a:lnSpc>
                          <a:spcPct val="107000"/>
                        </a:lnSpc>
                        <a:spcAft>
                          <a:spcPts val="800"/>
                        </a:spcAft>
                        <a:buNone/>
                      </a:pPr>
                      <a:r>
                        <a:rPr lang="es-ES_tradnl" sz="1000" b="1" kern="100" dirty="0">
                          <a:solidFill>
                            <a:srgbClr val="FFFFFF"/>
                          </a:solidFill>
                          <a:effectLst/>
                          <a:latin typeface="+mn-lt"/>
                          <a:ea typeface="Calibri" panose="020F0502020204030204" pitchFamily="34" charset="0"/>
                          <a:cs typeface="Times New Roman" panose="02020603050405020304" pitchFamily="18" charset="0"/>
                        </a:rPr>
                        <a:t>2</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Presentación autoinforme por sede electrónica</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CGICT</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Procedimiento en </a:t>
                      </a:r>
                      <a:r>
                        <a:rPr lang="es-ES_tradnl" sz="1000" b="1" kern="100" dirty="0">
                          <a:solidFill>
                            <a:srgbClr val="0070C0"/>
                          </a:solidFill>
                          <a:effectLst/>
                          <a:latin typeface="+mn-lt"/>
                          <a:ea typeface="Calibri" panose="020F0502020204030204" pitchFamily="34" charset="0"/>
                          <a:cs typeface="Times New Roman" panose="02020603050405020304" pitchFamily="18" charset="0"/>
                        </a:rPr>
                        <a:t>sede electrónica</a:t>
                      </a:r>
                      <a:endParaRPr lang="es-ES" sz="1000" b="1" kern="100" dirty="0">
                        <a:solidFill>
                          <a:srgbClr val="0070C0"/>
                        </a:solidFill>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91711447"/>
                  </a:ext>
                </a:extLst>
              </a:tr>
              <a:tr h="733301">
                <a:tc>
                  <a:txBody>
                    <a:bodyPr/>
                    <a:lstStyle/>
                    <a:p>
                      <a:pPr algn="ctr">
                        <a:lnSpc>
                          <a:spcPct val="107000"/>
                        </a:lnSpc>
                        <a:spcAft>
                          <a:spcPts val="800"/>
                        </a:spcAft>
                        <a:buNone/>
                      </a:pPr>
                      <a:r>
                        <a:rPr lang="es-ES_tradnl" sz="1000" b="1" kern="100" dirty="0">
                          <a:solidFill>
                            <a:srgbClr val="FFFFFF"/>
                          </a:solidFill>
                          <a:effectLst/>
                          <a:latin typeface="+mn-lt"/>
                          <a:ea typeface="Calibri" panose="020F0502020204030204" pitchFamily="34" charset="0"/>
                          <a:cs typeface="Times New Roman" panose="02020603050405020304" pitchFamily="18" charset="0"/>
                        </a:rPr>
                        <a:t>3</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Elaboración y entrega de documento de recomendaciones de mejora del autoinforme. </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UC/DEG/DM/DED</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La UC junto con la Dirección de la EIP, elaboran un informe de evaluación y recomendaciones a subsanar sobre el contenido del autoinforme siguiendo el sistema de rúbricas establecido por la Agencia. </a:t>
                      </a:r>
                      <a:endParaRPr lang="es-ES" sz="1000" kern="100" dirty="0">
                        <a:effectLst/>
                        <a:latin typeface="+mn-lt"/>
                        <a:ea typeface="Calibri" panose="020F0502020204030204" pitchFamily="34" charset="0"/>
                        <a:cs typeface="Times New Roman" panose="02020603050405020304" pitchFamily="18" charset="0"/>
                      </a:endParaRPr>
                    </a:p>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La UC le hará llegar a la coordinación del título el informe emitido.</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38530179"/>
                  </a:ext>
                </a:extLst>
              </a:tr>
              <a:tr h="740319">
                <a:tc>
                  <a:txBody>
                    <a:bodyPr/>
                    <a:lstStyle/>
                    <a:p>
                      <a:pPr algn="ctr">
                        <a:lnSpc>
                          <a:spcPct val="107000"/>
                        </a:lnSpc>
                        <a:spcAft>
                          <a:spcPts val="800"/>
                        </a:spcAft>
                        <a:buNone/>
                      </a:pPr>
                      <a:r>
                        <a:rPr lang="es-ES_tradnl" sz="1000" b="1" kern="100" dirty="0">
                          <a:solidFill>
                            <a:srgbClr val="FFFFFF"/>
                          </a:solidFill>
                          <a:effectLst/>
                          <a:latin typeface="+mn-lt"/>
                          <a:ea typeface="Calibri" panose="020F0502020204030204" pitchFamily="34" charset="0"/>
                          <a:cs typeface="Times New Roman" panose="02020603050405020304" pitchFamily="18" charset="0"/>
                        </a:rPr>
                        <a:t>4</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Subsanación de autoinforme y entrega del autoinforme definitivo. </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CGICT/CCC</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La coordinación del título subsanará el autoinforme con las sugerencias dadas por la UC/EIP.</a:t>
                      </a:r>
                      <a:endParaRPr lang="es-ES" sz="1000" kern="100" dirty="0">
                        <a:effectLst/>
                        <a:latin typeface="+mn-lt"/>
                        <a:ea typeface="Calibri" panose="020F0502020204030204" pitchFamily="34" charset="0"/>
                        <a:cs typeface="Times New Roman" panose="02020603050405020304" pitchFamily="18" charset="0"/>
                      </a:endParaRPr>
                    </a:p>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La coordinación del título presentará el autoinforme definitivo por </a:t>
                      </a:r>
                      <a:r>
                        <a:rPr lang="es-ES_tradnl" sz="1000" b="1" kern="100" dirty="0">
                          <a:solidFill>
                            <a:srgbClr val="0070C0"/>
                          </a:solidFill>
                          <a:effectLst/>
                          <a:latin typeface="+mn-lt"/>
                          <a:ea typeface="Calibri" panose="020F0502020204030204" pitchFamily="34" charset="0"/>
                          <a:cs typeface="Times New Roman" panose="02020603050405020304" pitchFamily="18" charset="0"/>
                        </a:rPr>
                        <a:t>sede electrónica</a:t>
                      </a:r>
                      <a:r>
                        <a:rPr lang="es-ES_tradnl" sz="1000" kern="100" dirty="0">
                          <a:solidFill>
                            <a:srgbClr val="000000"/>
                          </a:solidFill>
                          <a:effectLst/>
                          <a:latin typeface="+mn-lt"/>
                          <a:ea typeface="Calibri" panose="020F0502020204030204" pitchFamily="34" charset="0"/>
                          <a:cs typeface="Times New Roman" panose="02020603050405020304" pitchFamily="18" charset="0"/>
                        </a:rPr>
                        <a:t>. </a:t>
                      </a:r>
                      <a:endParaRPr lang="es-ES" sz="1000" kern="100" dirty="0">
                        <a:effectLst/>
                        <a:latin typeface="+mn-lt"/>
                        <a:ea typeface="Calibri" panose="020F0502020204030204" pitchFamily="34" charset="0"/>
                        <a:cs typeface="Times New Roman" panose="02020603050405020304" pitchFamily="18" charset="0"/>
                      </a:endParaRPr>
                    </a:p>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Este autoinforme definitivo debe estar avalado por la CCC.</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25272955"/>
                  </a:ext>
                </a:extLst>
              </a:tr>
              <a:tr h="190290">
                <a:tc>
                  <a:txBody>
                    <a:bodyPr/>
                    <a:lstStyle/>
                    <a:p>
                      <a:pPr algn="ctr">
                        <a:lnSpc>
                          <a:spcPct val="107000"/>
                        </a:lnSpc>
                        <a:spcAft>
                          <a:spcPts val="800"/>
                        </a:spcAft>
                        <a:buNone/>
                      </a:pPr>
                      <a:r>
                        <a:rPr lang="es-ES_tradnl" sz="1000" b="1" kern="100" dirty="0">
                          <a:solidFill>
                            <a:srgbClr val="FFFFFF"/>
                          </a:solidFill>
                          <a:effectLst/>
                          <a:latin typeface="+mn-lt"/>
                          <a:ea typeface="Calibri" panose="020F0502020204030204" pitchFamily="34" charset="0"/>
                          <a:cs typeface="Times New Roman" panose="02020603050405020304" pitchFamily="18" charset="0"/>
                        </a:rPr>
                        <a:t>5</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Informar al CAEP/CGC-MU EIP</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DEG/DM/DED</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Informará a la comisión correspondiente. </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3972691"/>
                  </a:ext>
                </a:extLst>
              </a:tr>
              <a:tr h="828472">
                <a:tc>
                  <a:txBody>
                    <a:bodyPr/>
                    <a:lstStyle/>
                    <a:p>
                      <a:pPr algn="ctr">
                        <a:lnSpc>
                          <a:spcPct val="107000"/>
                        </a:lnSpc>
                        <a:spcAft>
                          <a:spcPts val="800"/>
                        </a:spcAft>
                        <a:buNone/>
                      </a:pPr>
                      <a:r>
                        <a:rPr lang="es-ES_tradnl" sz="1000" b="1" kern="100" dirty="0">
                          <a:solidFill>
                            <a:srgbClr val="FFFFFF"/>
                          </a:solidFill>
                          <a:effectLst/>
                          <a:latin typeface="+mn-lt"/>
                          <a:ea typeface="Calibri" panose="020F0502020204030204" pitchFamily="34" charset="0"/>
                          <a:cs typeface="Times New Roman" panose="02020603050405020304" pitchFamily="18" charset="0"/>
                        </a:rPr>
                        <a:t>6</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Presentación en ACCUA del autoinforme definitivo</a:t>
                      </a:r>
                      <a:endParaRPr lang="es-ES" sz="1000" kern="100" dirty="0">
                        <a:effectLst/>
                        <a:latin typeface="+mn-lt"/>
                        <a:ea typeface="Calibri" panose="020F0502020204030204" pitchFamily="34" charset="0"/>
                        <a:cs typeface="Times New Roman" panose="02020603050405020304" pitchFamily="18" charset="0"/>
                      </a:endParaRPr>
                    </a:p>
                    <a:p>
                      <a:pP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Y publicación de autoinforme definitivo</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UC - EIP</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Presentará los autoinformes en la aplicación de ACCUA.</a:t>
                      </a:r>
                      <a:endParaRPr lang="es-ES" sz="1000" kern="100" dirty="0">
                        <a:effectLst/>
                        <a:latin typeface="+mn-lt"/>
                        <a:ea typeface="Calibri" panose="020F0502020204030204" pitchFamily="34" charset="0"/>
                        <a:cs typeface="Times New Roman" panose="02020603050405020304" pitchFamily="18" charset="0"/>
                      </a:endParaRPr>
                    </a:p>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Subirá los autoinformes al gestor documental, para que sean visibles en la web de las titulaciones.</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95823315"/>
                  </a:ext>
                </a:extLst>
              </a:tr>
              <a:tr h="549975">
                <a:tc>
                  <a:txBody>
                    <a:bodyPr/>
                    <a:lstStyle/>
                    <a:p>
                      <a:pPr algn="ctr">
                        <a:lnSpc>
                          <a:spcPct val="107000"/>
                        </a:lnSpc>
                        <a:spcAft>
                          <a:spcPts val="800"/>
                        </a:spcAft>
                        <a:buNone/>
                      </a:pPr>
                      <a:r>
                        <a:rPr lang="es-ES_tradnl" sz="1000" b="1" kern="100" dirty="0">
                          <a:solidFill>
                            <a:srgbClr val="FFFFFF"/>
                          </a:solidFill>
                          <a:effectLst/>
                          <a:latin typeface="+mn-lt"/>
                          <a:ea typeface="Calibri" panose="020F0502020204030204" pitchFamily="34" charset="0"/>
                          <a:cs typeface="Times New Roman" panose="02020603050405020304" pitchFamily="18" charset="0"/>
                        </a:rPr>
                        <a:t>7</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Evaluación de autoinforme y emisión de informe de evaluación </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ACCUA</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La Comisión Evaluadora de la Agencia evalúa el autoinforme/evidencias presentadas.</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91436781"/>
                  </a:ext>
                </a:extLst>
              </a:tr>
              <a:tr h="366650">
                <a:tc>
                  <a:txBody>
                    <a:bodyPr/>
                    <a:lstStyle/>
                    <a:p>
                      <a:pPr algn="ctr">
                        <a:lnSpc>
                          <a:spcPct val="107000"/>
                        </a:lnSpc>
                        <a:spcAft>
                          <a:spcPts val="800"/>
                        </a:spcAft>
                        <a:buNone/>
                      </a:pPr>
                      <a:r>
                        <a:rPr lang="es-ES_tradnl" sz="1000" b="1" kern="100" dirty="0">
                          <a:solidFill>
                            <a:srgbClr val="FFFFFF"/>
                          </a:solidFill>
                          <a:effectLst/>
                          <a:latin typeface="+mn-lt"/>
                          <a:ea typeface="Calibri" panose="020F0502020204030204" pitchFamily="34" charset="0"/>
                          <a:cs typeface="Times New Roman" panose="02020603050405020304" pitchFamily="18" charset="0"/>
                        </a:rPr>
                        <a:t>8</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Emisión de informe de evaluación </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ACCUA</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La Agencia emite informe de seguimiento externo</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55436833"/>
                  </a:ext>
                </a:extLst>
              </a:tr>
              <a:tr h="366650">
                <a:tc>
                  <a:txBody>
                    <a:bodyPr/>
                    <a:lstStyle/>
                    <a:p>
                      <a:pPr algn="ctr">
                        <a:lnSpc>
                          <a:spcPct val="107000"/>
                        </a:lnSpc>
                        <a:spcAft>
                          <a:spcPts val="800"/>
                        </a:spcAft>
                        <a:buNone/>
                      </a:pPr>
                      <a:r>
                        <a:rPr lang="es-ES_tradnl" sz="1000" b="1" kern="100" dirty="0">
                          <a:solidFill>
                            <a:srgbClr val="FFFFFF"/>
                          </a:solidFill>
                          <a:effectLst/>
                          <a:latin typeface="+mn-lt"/>
                          <a:ea typeface="Calibri" panose="020F0502020204030204" pitchFamily="34" charset="0"/>
                          <a:cs typeface="Times New Roman" panose="02020603050405020304" pitchFamily="18" charset="0"/>
                        </a:rPr>
                        <a:t>9</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Publicación del informe final en la web</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UC</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07000"/>
                        </a:lnSpc>
                        <a:spcAft>
                          <a:spcPts val="800"/>
                        </a:spcAft>
                        <a:buNone/>
                      </a:pPr>
                      <a:r>
                        <a:rPr lang="es-ES_tradnl" sz="1000" kern="100" dirty="0">
                          <a:solidFill>
                            <a:srgbClr val="000000"/>
                          </a:solidFill>
                          <a:effectLst/>
                          <a:latin typeface="+mn-lt"/>
                          <a:ea typeface="Calibri" panose="020F0502020204030204" pitchFamily="34" charset="0"/>
                          <a:cs typeface="Times New Roman" panose="02020603050405020304" pitchFamily="18" charset="0"/>
                        </a:rPr>
                        <a:t>La UC comunicará a los responsables los resultados del seguimiento externo, y subirá los informes de seguimiento externo al gestor documental, para que sean visibles en la web de la titulación.</a:t>
                      </a:r>
                      <a:endParaRPr lang="es-ES" sz="1000" kern="100" dirty="0">
                        <a:effectLst/>
                        <a:latin typeface="+mn-lt"/>
                        <a:ea typeface="Calibri" panose="020F0502020204030204" pitchFamily="34" charset="0"/>
                        <a:cs typeface="Times New Roman" panose="02020603050405020304" pitchFamily="18" charset="0"/>
                      </a:endParaRPr>
                    </a:p>
                  </a:txBody>
                  <a:tcPr marL="38496" marR="38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18448387"/>
                  </a:ext>
                </a:extLst>
              </a:tr>
            </a:tbl>
          </a:graphicData>
        </a:graphic>
      </p:graphicFrame>
    </p:spTree>
    <p:extLst>
      <p:ext uri="{BB962C8B-B14F-4D97-AF65-F5344CB8AC3E}">
        <p14:creationId xmlns:p14="http://schemas.microsoft.com/office/powerpoint/2010/main" val="4131684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22B23F5-CD17-2CDA-4B90-9B03023F9A0D}"/>
              </a:ext>
            </a:extLst>
          </p:cNvPr>
          <p:cNvSpPr>
            <a:spLocks noGrp="1"/>
          </p:cNvSpPr>
          <p:nvPr>
            <p:ph type="title"/>
          </p:nvPr>
        </p:nvSpPr>
        <p:spPr>
          <a:xfrm>
            <a:off x="0" y="1"/>
            <a:ext cx="8130012" cy="826477"/>
          </a:xfrm>
        </p:spPr>
        <p:txBody>
          <a:bodyPr vert="horz" lIns="91440" tIns="45720" rIns="91440" bIns="45720" rtlCol="0" anchor="ctr">
            <a:normAutofit/>
          </a:bodyPr>
          <a:lstStyle/>
          <a:p>
            <a:pPr algn="r"/>
            <a:r>
              <a:rPr lang="en-US" sz="3000" b="1"/>
              <a:t>4. ¿</a:t>
            </a:r>
            <a:r>
              <a:rPr lang="es-ES" sz="3000" b="1"/>
              <a:t>Cuando</a:t>
            </a:r>
            <a:r>
              <a:rPr lang="en-US" sz="3000" b="1"/>
              <a:t> hay que entregar el s.e. a accua?</a:t>
            </a:r>
            <a:endParaRPr lang="en-US" sz="3000" dirty="0"/>
          </a:p>
        </p:txBody>
      </p:sp>
      <p:sp>
        <p:nvSpPr>
          <p:cNvPr id="5" name="CuadroTexto 4">
            <a:extLst>
              <a:ext uri="{FF2B5EF4-FFF2-40B4-BE49-F238E27FC236}">
                <a16:creationId xmlns:a16="http://schemas.microsoft.com/office/drawing/2014/main" id="{6979B86B-3B30-2A57-5BAB-6E92853AF9A9}"/>
              </a:ext>
            </a:extLst>
          </p:cNvPr>
          <p:cNvSpPr txBox="1"/>
          <p:nvPr/>
        </p:nvSpPr>
        <p:spPr>
          <a:xfrm>
            <a:off x="1032993" y="772707"/>
            <a:ext cx="9344043" cy="650059"/>
          </a:xfrm>
          <a:prstGeom prst="rect">
            <a:avLst/>
          </a:prstGeom>
        </p:spPr>
        <p:txBody>
          <a:bodyPr vert="horz" lIns="91440" tIns="45720" rIns="91440" bIns="45720" rtlCol="0" anchor="ctr">
            <a:normAutofit/>
          </a:bodyPr>
          <a:lstStyle/>
          <a:p>
            <a:pPr algn="ctr" defTabSz="914400">
              <a:lnSpc>
                <a:spcPct val="90000"/>
              </a:lnSpc>
              <a:spcBef>
                <a:spcPts val="1200"/>
              </a:spcBef>
              <a:buClr>
                <a:schemeClr val="accent1">
                  <a:lumMod val="75000"/>
                </a:schemeClr>
              </a:buClr>
              <a:buSzPct val="85000"/>
            </a:pPr>
            <a:r>
              <a:rPr lang="es-ES" sz="2000" b="1"/>
              <a:t>CRONOGRAMA PARA REALIZAR LAS ETAPAS DEL 1 AL 4:</a:t>
            </a:r>
            <a:endParaRPr lang="es-ES" sz="2000" b="1" dirty="0"/>
          </a:p>
        </p:txBody>
      </p:sp>
      <p:graphicFrame>
        <p:nvGraphicFramePr>
          <p:cNvPr id="2" name="Tabla 1">
            <a:extLst>
              <a:ext uri="{FF2B5EF4-FFF2-40B4-BE49-F238E27FC236}">
                <a16:creationId xmlns:a16="http://schemas.microsoft.com/office/drawing/2014/main" id="{E18EC661-0D3D-026D-BC5D-84097CED5BAF}"/>
              </a:ext>
            </a:extLst>
          </p:cNvPr>
          <p:cNvGraphicFramePr>
            <a:graphicFrameLocks noGrp="1"/>
          </p:cNvGraphicFramePr>
          <p:nvPr>
            <p:extLst>
              <p:ext uri="{D42A27DB-BD31-4B8C-83A1-F6EECF244321}">
                <p14:modId xmlns:p14="http://schemas.microsoft.com/office/powerpoint/2010/main" val="3332254660"/>
              </p:ext>
            </p:extLst>
          </p:nvPr>
        </p:nvGraphicFramePr>
        <p:xfrm>
          <a:off x="668214" y="826478"/>
          <a:ext cx="10218085" cy="5556740"/>
        </p:xfrm>
        <a:graphic>
          <a:graphicData uri="http://schemas.openxmlformats.org/drawingml/2006/table">
            <a:tbl>
              <a:tblPr>
                <a:tableStyleId>{5C22544A-7EE6-4342-B048-85BDC9FD1C3A}</a:tableStyleId>
              </a:tblPr>
              <a:tblGrid>
                <a:gridCol w="787548">
                  <a:extLst>
                    <a:ext uri="{9D8B030D-6E8A-4147-A177-3AD203B41FA5}">
                      <a16:colId xmlns:a16="http://schemas.microsoft.com/office/drawing/2014/main" val="3263446663"/>
                    </a:ext>
                  </a:extLst>
                </a:gridCol>
                <a:gridCol w="4074181">
                  <a:extLst>
                    <a:ext uri="{9D8B030D-6E8A-4147-A177-3AD203B41FA5}">
                      <a16:colId xmlns:a16="http://schemas.microsoft.com/office/drawing/2014/main" val="1091167147"/>
                    </a:ext>
                  </a:extLst>
                </a:gridCol>
                <a:gridCol w="1680754">
                  <a:extLst>
                    <a:ext uri="{9D8B030D-6E8A-4147-A177-3AD203B41FA5}">
                      <a16:colId xmlns:a16="http://schemas.microsoft.com/office/drawing/2014/main" val="3644558337"/>
                    </a:ext>
                  </a:extLst>
                </a:gridCol>
                <a:gridCol w="1201783">
                  <a:extLst>
                    <a:ext uri="{9D8B030D-6E8A-4147-A177-3AD203B41FA5}">
                      <a16:colId xmlns:a16="http://schemas.microsoft.com/office/drawing/2014/main" val="942684088"/>
                    </a:ext>
                  </a:extLst>
                </a:gridCol>
                <a:gridCol w="2473819">
                  <a:extLst>
                    <a:ext uri="{9D8B030D-6E8A-4147-A177-3AD203B41FA5}">
                      <a16:colId xmlns:a16="http://schemas.microsoft.com/office/drawing/2014/main" val="2107619639"/>
                    </a:ext>
                  </a:extLst>
                </a:gridCol>
              </a:tblGrid>
              <a:tr h="793820">
                <a:tc>
                  <a:txBody>
                    <a:bodyPr/>
                    <a:lstStyle/>
                    <a:p>
                      <a:pPr algn="ctr" fontAlgn="ctr">
                        <a:lnSpc>
                          <a:spcPct val="200000"/>
                        </a:lnSpc>
                      </a:pPr>
                      <a:r>
                        <a:rPr lang="es-ES" sz="1400" b="1" i="0" u="none" strike="noStrike" dirty="0">
                          <a:solidFill>
                            <a:srgbClr val="FFFFFF"/>
                          </a:solidFill>
                          <a:effectLst/>
                          <a:latin typeface="Roboto" panose="02000000000000000000" pitchFamily="2" charset="0"/>
                        </a:rPr>
                        <a:t>Id</a:t>
                      </a:r>
                    </a:p>
                  </a:txBody>
                  <a:tcPr marL="8741" marR="8741" marT="8741" marB="0" anchor="ctr">
                    <a:solidFill>
                      <a:schemeClr val="accent2"/>
                    </a:solidFill>
                  </a:tcPr>
                </a:tc>
                <a:tc>
                  <a:txBody>
                    <a:bodyPr/>
                    <a:lstStyle/>
                    <a:p>
                      <a:pPr marL="0" algn="ctr" defTabSz="914400" rtl="0" eaLnBrk="1" fontAlgn="ctr" latinLnBrk="0" hangingPunct="1">
                        <a:lnSpc>
                          <a:spcPct val="200000"/>
                        </a:lnSpc>
                      </a:pPr>
                      <a:r>
                        <a:rPr lang="es-ES" sz="1400" b="1" i="0" u="none" strike="noStrike" kern="1200" dirty="0">
                          <a:solidFill>
                            <a:srgbClr val="FFFFFF"/>
                          </a:solidFill>
                          <a:effectLst/>
                          <a:latin typeface="Roboto" panose="02000000000000000000" pitchFamily="2" charset="0"/>
                          <a:ea typeface="+mn-ea"/>
                          <a:cs typeface="+mn-cs"/>
                        </a:rPr>
                        <a:t>Acciones</a:t>
                      </a:r>
                    </a:p>
                  </a:txBody>
                  <a:tcPr marL="8741" marR="8741" marT="8741" marB="0" anchor="ctr">
                    <a:solidFill>
                      <a:schemeClr val="accent2"/>
                    </a:solidFill>
                  </a:tcPr>
                </a:tc>
                <a:tc>
                  <a:txBody>
                    <a:bodyPr/>
                    <a:lstStyle/>
                    <a:p>
                      <a:pPr marL="0" algn="ctr" defTabSz="914400" rtl="0" eaLnBrk="1" fontAlgn="ctr" latinLnBrk="0" hangingPunct="1">
                        <a:lnSpc>
                          <a:spcPct val="200000"/>
                        </a:lnSpc>
                      </a:pPr>
                      <a:r>
                        <a:rPr lang="es-ES" sz="1400" b="1" i="0" u="none" strike="noStrike" kern="1200" dirty="0">
                          <a:solidFill>
                            <a:srgbClr val="FFFFFF"/>
                          </a:solidFill>
                          <a:effectLst/>
                          <a:latin typeface="Roboto" panose="02000000000000000000" pitchFamily="2" charset="0"/>
                          <a:ea typeface="+mn-ea"/>
                          <a:cs typeface="+mn-cs"/>
                        </a:rPr>
                        <a:t>Quien</a:t>
                      </a:r>
                    </a:p>
                  </a:txBody>
                  <a:tcPr marL="8741" marR="8741" marT="8741" marB="0" anchor="ctr">
                    <a:solidFill>
                      <a:schemeClr val="accent2"/>
                    </a:solidFill>
                  </a:tcPr>
                </a:tc>
                <a:tc>
                  <a:txBody>
                    <a:bodyPr/>
                    <a:lstStyle/>
                    <a:p>
                      <a:pPr marL="0" algn="ctr" defTabSz="914400" rtl="0" eaLnBrk="1" fontAlgn="ctr" latinLnBrk="0" hangingPunct="1">
                        <a:lnSpc>
                          <a:spcPct val="200000"/>
                        </a:lnSpc>
                      </a:pPr>
                      <a:r>
                        <a:rPr lang="es-ES" sz="1400" b="1" i="0" u="none" strike="noStrike" kern="1200" dirty="0">
                          <a:solidFill>
                            <a:srgbClr val="FFFFFF"/>
                          </a:solidFill>
                          <a:effectLst/>
                          <a:latin typeface="Roboto" panose="02000000000000000000" pitchFamily="2" charset="0"/>
                          <a:ea typeface="+mn-ea"/>
                          <a:cs typeface="+mn-cs"/>
                        </a:rPr>
                        <a:t>Inicio</a:t>
                      </a:r>
                    </a:p>
                  </a:txBody>
                  <a:tcPr marL="8741" marR="8741" marT="8741" marB="0" anchor="ctr">
                    <a:solidFill>
                      <a:schemeClr val="accent2"/>
                    </a:solidFill>
                  </a:tcPr>
                </a:tc>
                <a:tc>
                  <a:txBody>
                    <a:bodyPr/>
                    <a:lstStyle/>
                    <a:p>
                      <a:pPr marL="0" algn="ctr" defTabSz="914400" rtl="0" eaLnBrk="1" fontAlgn="ctr" latinLnBrk="0" hangingPunct="1">
                        <a:lnSpc>
                          <a:spcPct val="200000"/>
                        </a:lnSpc>
                      </a:pPr>
                      <a:r>
                        <a:rPr lang="es-ES" sz="1400" b="1" i="0" u="none" strike="noStrike" kern="1200" dirty="0">
                          <a:solidFill>
                            <a:srgbClr val="FFFFFF"/>
                          </a:solidFill>
                          <a:effectLst/>
                          <a:latin typeface="Roboto" panose="02000000000000000000" pitchFamily="2" charset="0"/>
                          <a:ea typeface="+mn-ea"/>
                          <a:cs typeface="+mn-cs"/>
                        </a:rPr>
                        <a:t>Plazo máximo</a:t>
                      </a:r>
                    </a:p>
                  </a:txBody>
                  <a:tcPr marL="8741" marR="8741" marT="8741" marB="0" anchor="ctr">
                    <a:solidFill>
                      <a:schemeClr val="accent2"/>
                    </a:solidFill>
                  </a:tcPr>
                </a:tc>
                <a:extLst>
                  <a:ext uri="{0D108BD9-81ED-4DB2-BD59-A6C34878D82A}">
                    <a16:rowId xmlns:a16="http://schemas.microsoft.com/office/drawing/2014/main" val="52327507"/>
                  </a:ext>
                </a:extLst>
              </a:tr>
              <a:tr h="793820">
                <a:tc>
                  <a:txBody>
                    <a:bodyPr/>
                    <a:lstStyle/>
                    <a:p>
                      <a:pPr marL="0" algn="ctr" defTabSz="914400" rtl="0" eaLnBrk="1" fontAlgn="ctr" latinLnBrk="0" hangingPunct="1">
                        <a:lnSpc>
                          <a:spcPct val="200000"/>
                        </a:lnSpc>
                      </a:pPr>
                      <a:r>
                        <a:rPr lang="es-ES" sz="1400" b="1" i="0" u="none" strike="noStrike" kern="1200" dirty="0">
                          <a:solidFill>
                            <a:srgbClr val="FFFFFF"/>
                          </a:solidFill>
                          <a:effectLst/>
                          <a:latin typeface="Roboto" panose="02000000000000000000" pitchFamily="2" charset="0"/>
                          <a:ea typeface="+mn-ea"/>
                          <a:cs typeface="+mn-cs"/>
                        </a:rPr>
                        <a:t>1</a:t>
                      </a:r>
                    </a:p>
                  </a:txBody>
                  <a:tcPr marL="8741" marR="8741" marT="8741" marB="0" anchor="ctr">
                    <a:solidFill>
                      <a:schemeClr val="accent2"/>
                    </a:solidFill>
                  </a:tcPr>
                </a:tc>
                <a:tc>
                  <a:txBody>
                    <a:bodyPr/>
                    <a:lstStyle/>
                    <a:p>
                      <a:pPr algn="just" fontAlgn="ctr">
                        <a:lnSpc>
                          <a:spcPct val="150000"/>
                        </a:lnSpc>
                      </a:pPr>
                      <a:r>
                        <a:rPr lang="es-ES" sz="1400" b="1" u="none" strike="noStrike" dirty="0">
                          <a:solidFill>
                            <a:schemeClr val="tx1"/>
                          </a:solidFill>
                          <a:effectLst/>
                        </a:rPr>
                        <a:t>Elaboración del autoinforme preliminar</a:t>
                      </a:r>
                      <a:endParaRPr lang="es-ES" sz="1400" b="1" i="0" u="none" strike="noStrike" dirty="0">
                        <a:solidFill>
                          <a:schemeClr val="tx1"/>
                        </a:solidFill>
                        <a:effectLst/>
                        <a:latin typeface="Arial" panose="020B0604020202020204" pitchFamily="34" charset="0"/>
                      </a:endParaRPr>
                    </a:p>
                  </a:txBody>
                  <a:tcPr marL="8741" marR="8741" marT="8741" marB="0" anchor="ctr">
                    <a:solidFill>
                      <a:schemeClr val="bg1">
                        <a:lumMod val="95000"/>
                      </a:schemeClr>
                    </a:solidFill>
                  </a:tcPr>
                </a:tc>
                <a:tc>
                  <a:txBody>
                    <a:bodyPr/>
                    <a:lstStyle/>
                    <a:p>
                      <a:pPr algn="ctr" fontAlgn="ctr">
                        <a:lnSpc>
                          <a:spcPct val="200000"/>
                        </a:lnSpc>
                      </a:pPr>
                      <a:r>
                        <a:rPr lang="es-ES" sz="1400" b="1" u="none" strike="noStrike" dirty="0">
                          <a:solidFill>
                            <a:schemeClr val="tx1"/>
                          </a:solidFill>
                          <a:effectLst/>
                        </a:rPr>
                        <a:t>CAM | CGICT</a:t>
                      </a:r>
                      <a:endParaRPr lang="es-ES" sz="1400" b="1" i="0" u="none" strike="noStrike" dirty="0">
                        <a:solidFill>
                          <a:schemeClr val="tx1"/>
                        </a:solidFill>
                        <a:effectLst/>
                        <a:latin typeface="Arial" panose="020B0604020202020204" pitchFamily="34" charset="0"/>
                      </a:endParaRPr>
                    </a:p>
                  </a:txBody>
                  <a:tcPr marL="8741" marR="8741" marT="8741" marB="0" anchor="ctr">
                    <a:solidFill>
                      <a:schemeClr val="bg1">
                        <a:lumMod val="95000"/>
                      </a:schemeClr>
                    </a:solidFill>
                  </a:tcPr>
                </a:tc>
                <a:tc>
                  <a:txBody>
                    <a:bodyPr/>
                    <a:lstStyle/>
                    <a:p>
                      <a:pPr algn="ctr" fontAlgn="b">
                        <a:lnSpc>
                          <a:spcPct val="200000"/>
                        </a:lnSpc>
                      </a:pPr>
                      <a:r>
                        <a:rPr lang="es-ES" sz="1400" b="1" u="none" strike="noStrike" dirty="0">
                          <a:solidFill>
                            <a:schemeClr val="tx1"/>
                          </a:solidFill>
                          <a:effectLst/>
                        </a:rPr>
                        <a:t>10/06/2025</a:t>
                      </a:r>
                      <a:endParaRPr lang="es-ES" sz="1400" b="1" i="0" u="none" strike="noStrike" dirty="0">
                        <a:solidFill>
                          <a:schemeClr val="tx1"/>
                        </a:solidFill>
                        <a:effectLst/>
                        <a:latin typeface="Roboto" panose="02000000000000000000" pitchFamily="2" charset="0"/>
                      </a:endParaRPr>
                    </a:p>
                  </a:txBody>
                  <a:tcPr marL="8741" marR="8741" marT="8741" marB="0" anchor="ctr">
                    <a:solidFill>
                      <a:schemeClr val="bg1">
                        <a:lumMod val="95000"/>
                      </a:schemeClr>
                    </a:solidFill>
                  </a:tcPr>
                </a:tc>
                <a:tc>
                  <a:txBody>
                    <a:bodyPr/>
                    <a:lstStyle/>
                    <a:p>
                      <a:pPr algn="ctr" fontAlgn="b">
                        <a:lnSpc>
                          <a:spcPct val="200000"/>
                        </a:lnSpc>
                      </a:pPr>
                      <a:r>
                        <a:rPr lang="es-ES" sz="1400" b="1" u="none" strike="noStrike" dirty="0">
                          <a:solidFill>
                            <a:schemeClr val="tx1"/>
                          </a:solidFill>
                          <a:effectLst/>
                        </a:rPr>
                        <a:t>21/07/2025</a:t>
                      </a:r>
                      <a:endParaRPr lang="es-ES" sz="1400" b="1" i="0" u="none" strike="noStrike" dirty="0">
                        <a:solidFill>
                          <a:schemeClr val="tx1"/>
                        </a:solidFill>
                        <a:effectLst/>
                        <a:latin typeface="Roboto" panose="02000000000000000000" pitchFamily="2" charset="0"/>
                      </a:endParaRPr>
                    </a:p>
                  </a:txBody>
                  <a:tcPr marL="8741" marR="8741" marT="8741" marB="0" anchor="ctr">
                    <a:solidFill>
                      <a:schemeClr val="bg1">
                        <a:lumMod val="95000"/>
                      </a:schemeClr>
                    </a:solidFill>
                  </a:tcPr>
                </a:tc>
                <a:extLst>
                  <a:ext uri="{0D108BD9-81ED-4DB2-BD59-A6C34878D82A}">
                    <a16:rowId xmlns:a16="http://schemas.microsoft.com/office/drawing/2014/main" val="2119396280"/>
                  </a:ext>
                </a:extLst>
              </a:tr>
              <a:tr h="793820">
                <a:tc>
                  <a:txBody>
                    <a:bodyPr/>
                    <a:lstStyle/>
                    <a:p>
                      <a:pPr marL="0" algn="ctr" defTabSz="914400" rtl="0" eaLnBrk="1" fontAlgn="ctr" latinLnBrk="0" hangingPunct="1">
                        <a:lnSpc>
                          <a:spcPct val="200000"/>
                        </a:lnSpc>
                      </a:pPr>
                      <a:endParaRPr lang="es-ES" sz="1400" b="1" i="0" u="none" strike="noStrike" kern="1200" dirty="0">
                        <a:solidFill>
                          <a:srgbClr val="FFFFFF"/>
                        </a:solidFill>
                        <a:effectLst/>
                        <a:latin typeface="Roboto" panose="02000000000000000000" pitchFamily="2" charset="0"/>
                        <a:ea typeface="+mn-ea"/>
                        <a:cs typeface="+mn-cs"/>
                      </a:endParaRPr>
                    </a:p>
                  </a:txBody>
                  <a:tcPr marL="8741" marR="8741" marT="8741" marB="0" anchor="ctr">
                    <a:solidFill>
                      <a:schemeClr val="accent2"/>
                    </a:solidFill>
                  </a:tcPr>
                </a:tc>
                <a:tc>
                  <a:txBody>
                    <a:bodyPr/>
                    <a:lstStyle/>
                    <a:p>
                      <a:pPr algn="l" fontAlgn="ctr">
                        <a:lnSpc>
                          <a:spcPct val="150000"/>
                        </a:lnSpc>
                      </a:pPr>
                      <a:r>
                        <a:rPr lang="es-ES" sz="1400" b="1" u="none" strike="noStrike" dirty="0">
                          <a:solidFill>
                            <a:schemeClr val="tx1"/>
                          </a:solidFill>
                          <a:effectLst/>
                        </a:rPr>
                        <a:t>    Taller resolución de dudas 1</a:t>
                      </a:r>
                      <a:endParaRPr lang="es-ES" sz="1400" b="1" i="0" u="none" strike="noStrike" dirty="0">
                        <a:solidFill>
                          <a:schemeClr val="tx1"/>
                        </a:solidFill>
                        <a:effectLst/>
                        <a:latin typeface="Arial" panose="020B0604020202020204" pitchFamily="34" charset="0"/>
                      </a:endParaRPr>
                    </a:p>
                  </a:txBody>
                  <a:tcPr marL="8741" marR="8741" marT="8741" marB="0" anchor="ctr">
                    <a:solidFill>
                      <a:schemeClr val="bg1">
                        <a:lumMod val="95000"/>
                      </a:schemeClr>
                    </a:solidFill>
                  </a:tcPr>
                </a:tc>
                <a:tc>
                  <a:txBody>
                    <a:bodyPr/>
                    <a:lstStyle/>
                    <a:p>
                      <a:pPr algn="ctr" fontAlgn="ctr">
                        <a:lnSpc>
                          <a:spcPct val="200000"/>
                        </a:lnSpc>
                      </a:pPr>
                      <a:r>
                        <a:rPr lang="es-ES" sz="1400" b="1" u="none" strike="noStrike" dirty="0">
                          <a:solidFill>
                            <a:schemeClr val="tx1"/>
                          </a:solidFill>
                          <a:effectLst/>
                        </a:rPr>
                        <a:t>UC|EIP</a:t>
                      </a:r>
                      <a:endParaRPr lang="es-ES" sz="1400" b="1" i="0" u="none" strike="noStrike" dirty="0">
                        <a:solidFill>
                          <a:schemeClr val="tx1"/>
                        </a:solidFill>
                        <a:effectLst/>
                        <a:latin typeface="Arial" panose="020B0604020202020204" pitchFamily="34" charset="0"/>
                      </a:endParaRPr>
                    </a:p>
                  </a:txBody>
                  <a:tcPr marL="8741" marR="8741" marT="8741" marB="0" anchor="ctr">
                    <a:solidFill>
                      <a:schemeClr val="bg1">
                        <a:lumMod val="95000"/>
                      </a:schemeClr>
                    </a:solidFill>
                  </a:tcPr>
                </a:tc>
                <a:tc>
                  <a:txBody>
                    <a:bodyPr/>
                    <a:lstStyle/>
                    <a:p>
                      <a:pPr algn="ctr" fontAlgn="b">
                        <a:lnSpc>
                          <a:spcPct val="200000"/>
                        </a:lnSpc>
                      </a:pPr>
                      <a:r>
                        <a:rPr lang="es-ES" sz="1400" b="1" u="none" strike="noStrike" dirty="0">
                          <a:solidFill>
                            <a:schemeClr val="tx1"/>
                          </a:solidFill>
                          <a:effectLst/>
                        </a:rPr>
                        <a:t>24/06/2025</a:t>
                      </a:r>
                      <a:endParaRPr lang="es-ES" sz="1400" b="1" i="0" u="none" strike="noStrike" dirty="0">
                        <a:solidFill>
                          <a:schemeClr val="tx1"/>
                        </a:solidFill>
                        <a:effectLst/>
                        <a:latin typeface="Roboto" panose="02000000000000000000" pitchFamily="2" charset="0"/>
                      </a:endParaRPr>
                    </a:p>
                  </a:txBody>
                  <a:tcPr marL="8741" marR="8741" marT="8741" marB="0" anchor="ctr">
                    <a:solidFill>
                      <a:schemeClr val="bg1">
                        <a:lumMod val="95000"/>
                      </a:schemeClr>
                    </a:solidFill>
                  </a:tcPr>
                </a:tc>
                <a:tc>
                  <a:txBody>
                    <a:bodyPr/>
                    <a:lstStyle/>
                    <a:p>
                      <a:pPr algn="ctr" fontAlgn="b">
                        <a:lnSpc>
                          <a:spcPct val="200000"/>
                        </a:lnSpc>
                      </a:pPr>
                      <a:r>
                        <a:rPr lang="es-ES" sz="1400" b="1" u="none" strike="noStrike" dirty="0">
                          <a:solidFill>
                            <a:schemeClr val="tx1"/>
                          </a:solidFill>
                          <a:effectLst/>
                        </a:rPr>
                        <a:t>24/06/2025</a:t>
                      </a:r>
                      <a:endParaRPr lang="es-ES" sz="1400" b="1" i="0" u="none" strike="noStrike" dirty="0">
                        <a:solidFill>
                          <a:schemeClr val="tx1"/>
                        </a:solidFill>
                        <a:effectLst/>
                        <a:latin typeface="Roboto" panose="02000000000000000000" pitchFamily="2" charset="0"/>
                      </a:endParaRPr>
                    </a:p>
                  </a:txBody>
                  <a:tcPr marL="8741" marR="8741" marT="8741" marB="0" anchor="ctr">
                    <a:solidFill>
                      <a:schemeClr val="bg1">
                        <a:lumMod val="95000"/>
                      </a:schemeClr>
                    </a:solidFill>
                  </a:tcPr>
                </a:tc>
                <a:extLst>
                  <a:ext uri="{0D108BD9-81ED-4DB2-BD59-A6C34878D82A}">
                    <a16:rowId xmlns:a16="http://schemas.microsoft.com/office/drawing/2014/main" val="4082186621"/>
                  </a:ext>
                </a:extLst>
              </a:tr>
              <a:tr h="793820">
                <a:tc>
                  <a:txBody>
                    <a:bodyPr/>
                    <a:lstStyle/>
                    <a:p>
                      <a:pPr marL="0" algn="ctr" defTabSz="914400" rtl="0" eaLnBrk="1" fontAlgn="ctr" latinLnBrk="0" hangingPunct="1">
                        <a:lnSpc>
                          <a:spcPct val="200000"/>
                        </a:lnSpc>
                      </a:pPr>
                      <a:endParaRPr lang="es-ES" sz="1400" b="1" i="0" u="none" strike="noStrike" kern="1200" dirty="0">
                        <a:solidFill>
                          <a:srgbClr val="FFFFFF"/>
                        </a:solidFill>
                        <a:effectLst/>
                        <a:latin typeface="Roboto" panose="02000000000000000000" pitchFamily="2" charset="0"/>
                        <a:ea typeface="+mn-ea"/>
                        <a:cs typeface="+mn-cs"/>
                      </a:endParaRPr>
                    </a:p>
                  </a:txBody>
                  <a:tcPr marL="8741" marR="8741" marT="8741" marB="0" anchor="ctr">
                    <a:solidFill>
                      <a:schemeClr val="accent2"/>
                    </a:solidFill>
                  </a:tcPr>
                </a:tc>
                <a:tc>
                  <a:txBody>
                    <a:bodyPr/>
                    <a:lstStyle/>
                    <a:p>
                      <a:pPr algn="l" fontAlgn="ctr">
                        <a:lnSpc>
                          <a:spcPct val="150000"/>
                        </a:lnSpc>
                      </a:pPr>
                      <a:r>
                        <a:rPr lang="es-ES" sz="1400" b="1" u="none" strike="noStrike" dirty="0">
                          <a:solidFill>
                            <a:schemeClr val="tx1"/>
                          </a:solidFill>
                          <a:effectLst/>
                        </a:rPr>
                        <a:t>    Taller resolución de dudas 2</a:t>
                      </a:r>
                      <a:endParaRPr lang="es-ES" sz="1400" b="1" i="0" u="none" strike="noStrike" dirty="0">
                        <a:solidFill>
                          <a:schemeClr val="tx1"/>
                        </a:solidFill>
                        <a:effectLst/>
                        <a:latin typeface="Arial" panose="020B0604020202020204" pitchFamily="34" charset="0"/>
                      </a:endParaRPr>
                    </a:p>
                  </a:txBody>
                  <a:tcPr marL="8741" marR="8741" marT="8741" marB="0" anchor="ctr">
                    <a:solidFill>
                      <a:schemeClr val="bg1">
                        <a:lumMod val="95000"/>
                      </a:schemeClr>
                    </a:solidFill>
                  </a:tcPr>
                </a:tc>
                <a:tc>
                  <a:txBody>
                    <a:bodyPr/>
                    <a:lstStyle/>
                    <a:p>
                      <a:pPr algn="ctr" fontAlgn="ctr">
                        <a:lnSpc>
                          <a:spcPct val="200000"/>
                        </a:lnSpc>
                      </a:pPr>
                      <a:r>
                        <a:rPr lang="es-ES" sz="1400" b="1" u="none" strike="noStrike" dirty="0">
                          <a:solidFill>
                            <a:schemeClr val="tx1"/>
                          </a:solidFill>
                          <a:effectLst/>
                        </a:rPr>
                        <a:t>UC|EIP</a:t>
                      </a:r>
                      <a:endParaRPr lang="es-ES" sz="1400" b="1" i="0" u="none" strike="noStrike" dirty="0">
                        <a:solidFill>
                          <a:schemeClr val="tx1"/>
                        </a:solidFill>
                        <a:effectLst/>
                        <a:latin typeface="Arial" panose="020B0604020202020204" pitchFamily="34" charset="0"/>
                      </a:endParaRPr>
                    </a:p>
                  </a:txBody>
                  <a:tcPr marL="8741" marR="8741" marT="8741" marB="0" anchor="ctr">
                    <a:solidFill>
                      <a:schemeClr val="bg1">
                        <a:lumMod val="95000"/>
                      </a:schemeClr>
                    </a:solidFill>
                  </a:tcPr>
                </a:tc>
                <a:tc>
                  <a:txBody>
                    <a:bodyPr/>
                    <a:lstStyle/>
                    <a:p>
                      <a:pPr algn="ctr" fontAlgn="b">
                        <a:lnSpc>
                          <a:spcPct val="200000"/>
                        </a:lnSpc>
                      </a:pPr>
                      <a:r>
                        <a:rPr lang="es-ES" sz="1400" b="1" u="none" strike="noStrike" dirty="0">
                          <a:solidFill>
                            <a:schemeClr val="tx1"/>
                          </a:solidFill>
                          <a:effectLst/>
                        </a:rPr>
                        <a:t>01/07/2025</a:t>
                      </a:r>
                      <a:endParaRPr lang="es-ES" sz="1400" b="1" i="0" u="none" strike="noStrike" dirty="0">
                        <a:solidFill>
                          <a:schemeClr val="tx1"/>
                        </a:solidFill>
                        <a:effectLst/>
                        <a:latin typeface="Roboto" panose="02000000000000000000" pitchFamily="2" charset="0"/>
                      </a:endParaRPr>
                    </a:p>
                  </a:txBody>
                  <a:tcPr marL="8741" marR="8741" marT="8741" marB="0" anchor="ctr">
                    <a:solidFill>
                      <a:schemeClr val="bg1">
                        <a:lumMod val="95000"/>
                      </a:schemeClr>
                    </a:solidFill>
                  </a:tcPr>
                </a:tc>
                <a:tc>
                  <a:txBody>
                    <a:bodyPr/>
                    <a:lstStyle/>
                    <a:p>
                      <a:pPr algn="ctr" fontAlgn="b">
                        <a:lnSpc>
                          <a:spcPct val="200000"/>
                        </a:lnSpc>
                      </a:pPr>
                      <a:r>
                        <a:rPr lang="es-ES" sz="1400" b="1" u="none" strike="noStrike" dirty="0">
                          <a:solidFill>
                            <a:schemeClr val="tx1"/>
                          </a:solidFill>
                          <a:effectLst/>
                        </a:rPr>
                        <a:t>01/07/2025</a:t>
                      </a:r>
                      <a:endParaRPr lang="es-ES" sz="1400" b="1" i="0" u="none" strike="noStrike" dirty="0">
                        <a:solidFill>
                          <a:schemeClr val="tx1"/>
                        </a:solidFill>
                        <a:effectLst/>
                        <a:latin typeface="Roboto" panose="02000000000000000000" pitchFamily="2" charset="0"/>
                      </a:endParaRPr>
                    </a:p>
                  </a:txBody>
                  <a:tcPr marL="8741" marR="8741" marT="8741" marB="0" anchor="ctr">
                    <a:solidFill>
                      <a:schemeClr val="bg1">
                        <a:lumMod val="95000"/>
                      </a:schemeClr>
                    </a:solidFill>
                  </a:tcPr>
                </a:tc>
                <a:extLst>
                  <a:ext uri="{0D108BD9-81ED-4DB2-BD59-A6C34878D82A}">
                    <a16:rowId xmlns:a16="http://schemas.microsoft.com/office/drawing/2014/main" val="2888438857"/>
                  </a:ext>
                </a:extLst>
              </a:tr>
              <a:tr h="793820">
                <a:tc>
                  <a:txBody>
                    <a:bodyPr/>
                    <a:lstStyle/>
                    <a:p>
                      <a:pPr marL="0" algn="ctr" defTabSz="914400" rtl="0" eaLnBrk="1" fontAlgn="ctr" latinLnBrk="0" hangingPunct="1">
                        <a:lnSpc>
                          <a:spcPct val="200000"/>
                        </a:lnSpc>
                      </a:pPr>
                      <a:r>
                        <a:rPr lang="es-ES" sz="1400" b="1" i="0" u="none" strike="noStrike" kern="1200" dirty="0">
                          <a:solidFill>
                            <a:srgbClr val="FFFFFF"/>
                          </a:solidFill>
                          <a:effectLst/>
                          <a:latin typeface="Roboto" panose="02000000000000000000" pitchFamily="2" charset="0"/>
                          <a:ea typeface="+mn-ea"/>
                          <a:cs typeface="+mn-cs"/>
                        </a:rPr>
                        <a:t>2</a:t>
                      </a:r>
                    </a:p>
                  </a:txBody>
                  <a:tcPr marL="8741" marR="8741" marT="8741" marB="0" anchor="ctr">
                    <a:solidFill>
                      <a:schemeClr val="accent2"/>
                    </a:solidFill>
                  </a:tcPr>
                </a:tc>
                <a:tc>
                  <a:txBody>
                    <a:bodyPr/>
                    <a:lstStyle/>
                    <a:p>
                      <a:pPr algn="just" fontAlgn="ctr">
                        <a:lnSpc>
                          <a:spcPct val="150000"/>
                        </a:lnSpc>
                      </a:pPr>
                      <a:r>
                        <a:rPr lang="es-ES" sz="1400" b="1" u="none" strike="noStrike" dirty="0">
                          <a:solidFill>
                            <a:schemeClr val="tx1"/>
                          </a:solidFill>
                          <a:effectLst/>
                        </a:rPr>
                        <a:t>Presentación autoinforme preliminar</a:t>
                      </a:r>
                      <a:endParaRPr lang="es-ES" sz="1400" b="1" i="0" u="none" strike="noStrike" dirty="0">
                        <a:solidFill>
                          <a:schemeClr val="tx1"/>
                        </a:solidFill>
                        <a:effectLst/>
                        <a:latin typeface="Arial" panose="020B0604020202020204" pitchFamily="34" charset="0"/>
                      </a:endParaRPr>
                    </a:p>
                  </a:txBody>
                  <a:tcPr marL="8741" marR="8741" marT="8741" marB="0" anchor="ctr">
                    <a:solidFill>
                      <a:schemeClr val="bg1">
                        <a:lumMod val="95000"/>
                      </a:schemeClr>
                    </a:solidFill>
                  </a:tcPr>
                </a:tc>
                <a:tc>
                  <a:txBody>
                    <a:bodyPr/>
                    <a:lstStyle/>
                    <a:p>
                      <a:pPr algn="ctr" fontAlgn="ctr">
                        <a:lnSpc>
                          <a:spcPct val="200000"/>
                        </a:lnSpc>
                      </a:pPr>
                      <a:r>
                        <a:rPr lang="es-ES" sz="1400" b="1" u="none" strike="noStrike" dirty="0">
                          <a:solidFill>
                            <a:schemeClr val="tx1"/>
                          </a:solidFill>
                          <a:effectLst/>
                        </a:rPr>
                        <a:t>UC|EIP</a:t>
                      </a:r>
                      <a:endParaRPr lang="es-ES" sz="1400" b="1" i="0" u="none" strike="noStrike" dirty="0">
                        <a:solidFill>
                          <a:schemeClr val="tx1"/>
                        </a:solidFill>
                        <a:effectLst/>
                        <a:latin typeface="Arial" panose="020B0604020202020204" pitchFamily="34" charset="0"/>
                      </a:endParaRPr>
                    </a:p>
                  </a:txBody>
                  <a:tcPr marL="8741" marR="8741" marT="8741" marB="0" anchor="ctr">
                    <a:solidFill>
                      <a:schemeClr val="bg1">
                        <a:lumMod val="95000"/>
                      </a:schemeClr>
                    </a:solidFill>
                  </a:tcPr>
                </a:tc>
                <a:tc>
                  <a:txBody>
                    <a:bodyPr/>
                    <a:lstStyle/>
                    <a:p>
                      <a:pPr algn="ctr" fontAlgn="b">
                        <a:lnSpc>
                          <a:spcPct val="200000"/>
                        </a:lnSpc>
                      </a:pPr>
                      <a:endParaRPr lang="es-ES" sz="1400" b="1" i="0" u="none" strike="noStrike" dirty="0">
                        <a:solidFill>
                          <a:schemeClr val="tx1"/>
                        </a:solidFill>
                        <a:effectLst/>
                        <a:latin typeface="Roboto" panose="02000000000000000000" pitchFamily="2" charset="0"/>
                      </a:endParaRPr>
                    </a:p>
                  </a:txBody>
                  <a:tcPr marL="8741" marR="8741" marT="8741" marB="0" anchor="ctr">
                    <a:solidFill>
                      <a:schemeClr val="bg1">
                        <a:lumMod val="95000"/>
                      </a:schemeClr>
                    </a:solidFill>
                  </a:tcPr>
                </a:tc>
                <a:tc>
                  <a:txBody>
                    <a:bodyPr/>
                    <a:lstStyle/>
                    <a:p>
                      <a:pPr algn="ctr" fontAlgn="b">
                        <a:lnSpc>
                          <a:spcPct val="200000"/>
                        </a:lnSpc>
                      </a:pPr>
                      <a:r>
                        <a:rPr lang="es-ES" sz="1400" b="1" i="0" u="none" strike="noStrike" dirty="0">
                          <a:solidFill>
                            <a:schemeClr val="tx1"/>
                          </a:solidFill>
                          <a:effectLst/>
                          <a:latin typeface="Roboto" panose="02000000000000000000" pitchFamily="2" charset="0"/>
                        </a:rPr>
                        <a:t>Plazo </a:t>
                      </a:r>
                      <a:r>
                        <a:rPr lang="es-ES" sz="1400" b="1" i="0" u="none" strike="noStrike" dirty="0" err="1">
                          <a:solidFill>
                            <a:schemeClr val="tx1"/>
                          </a:solidFill>
                          <a:effectLst/>
                          <a:latin typeface="Roboto" panose="02000000000000000000" pitchFamily="2" charset="0"/>
                        </a:rPr>
                        <a:t>máx</a:t>
                      </a:r>
                      <a:r>
                        <a:rPr lang="es-ES" sz="1400" b="1" i="0" u="none" strike="noStrike" dirty="0">
                          <a:solidFill>
                            <a:schemeClr val="tx1"/>
                          </a:solidFill>
                          <a:effectLst/>
                          <a:latin typeface="Roboto" panose="02000000000000000000" pitchFamily="2" charset="0"/>
                        </a:rPr>
                        <a:t>: 21/07/2025 </a:t>
                      </a:r>
                    </a:p>
                    <a:p>
                      <a:pPr algn="ctr" fontAlgn="b">
                        <a:lnSpc>
                          <a:spcPct val="200000"/>
                        </a:lnSpc>
                      </a:pPr>
                      <a:r>
                        <a:rPr lang="es-ES" sz="1400" b="1" i="0" u="none" strike="noStrike" dirty="0">
                          <a:solidFill>
                            <a:schemeClr val="tx1"/>
                          </a:solidFill>
                          <a:effectLst/>
                          <a:latin typeface="Roboto" panose="02000000000000000000" pitchFamily="2" charset="0"/>
                        </a:rPr>
                        <a:t>(por sede electrónica)</a:t>
                      </a:r>
                    </a:p>
                  </a:txBody>
                  <a:tcPr marL="8741" marR="8741" marT="8741" marB="0" anchor="ctr">
                    <a:solidFill>
                      <a:schemeClr val="bg1">
                        <a:lumMod val="95000"/>
                      </a:schemeClr>
                    </a:solidFill>
                  </a:tcPr>
                </a:tc>
                <a:extLst>
                  <a:ext uri="{0D108BD9-81ED-4DB2-BD59-A6C34878D82A}">
                    <a16:rowId xmlns:a16="http://schemas.microsoft.com/office/drawing/2014/main" val="315561259"/>
                  </a:ext>
                </a:extLst>
              </a:tr>
              <a:tr h="793820">
                <a:tc>
                  <a:txBody>
                    <a:bodyPr/>
                    <a:lstStyle/>
                    <a:p>
                      <a:pPr marL="0" algn="ctr" defTabSz="914400" rtl="0" eaLnBrk="1" fontAlgn="ctr" latinLnBrk="0" hangingPunct="1">
                        <a:lnSpc>
                          <a:spcPct val="200000"/>
                        </a:lnSpc>
                      </a:pPr>
                      <a:r>
                        <a:rPr lang="es-ES" sz="1400" b="1" i="0" u="none" strike="noStrike" kern="1200" dirty="0">
                          <a:solidFill>
                            <a:srgbClr val="FFFFFF"/>
                          </a:solidFill>
                          <a:effectLst/>
                          <a:latin typeface="Roboto" panose="02000000000000000000" pitchFamily="2" charset="0"/>
                          <a:ea typeface="+mn-ea"/>
                          <a:cs typeface="+mn-cs"/>
                        </a:rPr>
                        <a:t>3</a:t>
                      </a:r>
                    </a:p>
                  </a:txBody>
                  <a:tcPr marL="8741" marR="8741" marT="8741" marB="0" anchor="ctr">
                    <a:solidFill>
                      <a:schemeClr val="accent2"/>
                    </a:solidFill>
                  </a:tcPr>
                </a:tc>
                <a:tc>
                  <a:txBody>
                    <a:bodyPr/>
                    <a:lstStyle/>
                    <a:p>
                      <a:pPr algn="just" fontAlgn="ctr">
                        <a:lnSpc>
                          <a:spcPct val="150000"/>
                        </a:lnSpc>
                      </a:pPr>
                      <a:r>
                        <a:rPr lang="es-ES" sz="1400" b="1" u="none" strike="noStrike" kern="1200" dirty="0">
                          <a:solidFill>
                            <a:schemeClr val="tx1"/>
                          </a:solidFill>
                          <a:effectLst/>
                          <a:latin typeface="+mn-lt"/>
                          <a:ea typeface="+mn-ea"/>
                          <a:cs typeface="+mn-cs"/>
                        </a:rPr>
                        <a:t>Elaboración documento mejoras al autoinforme</a:t>
                      </a:r>
                    </a:p>
                  </a:txBody>
                  <a:tcPr marL="8741" marR="8741" marT="8741" marB="0" anchor="ctr">
                    <a:solidFill>
                      <a:schemeClr val="bg1">
                        <a:lumMod val="95000"/>
                      </a:schemeClr>
                    </a:solidFill>
                  </a:tcPr>
                </a:tc>
                <a:tc>
                  <a:txBody>
                    <a:bodyPr/>
                    <a:lstStyle/>
                    <a:p>
                      <a:pPr marL="0" marR="0" lvl="0" indent="0" algn="ctr" defTabSz="914400" rtl="0" eaLnBrk="1" fontAlgn="ctr" latinLnBrk="0" hangingPunct="1">
                        <a:lnSpc>
                          <a:spcPct val="200000"/>
                        </a:lnSpc>
                        <a:spcBef>
                          <a:spcPts val="0"/>
                        </a:spcBef>
                        <a:spcAft>
                          <a:spcPts val="0"/>
                        </a:spcAft>
                        <a:buClrTx/>
                        <a:buSzTx/>
                        <a:buFontTx/>
                        <a:buNone/>
                        <a:tabLst/>
                        <a:defRPr/>
                      </a:pPr>
                      <a:r>
                        <a:rPr lang="es-ES" sz="1400" b="1" u="none" strike="noStrike" dirty="0">
                          <a:solidFill>
                            <a:schemeClr val="tx1"/>
                          </a:solidFill>
                          <a:effectLst/>
                        </a:rPr>
                        <a:t>UC|EIP</a:t>
                      </a:r>
                      <a:endParaRPr lang="es-ES" sz="1400" b="1" i="0" u="none" strike="noStrike" dirty="0">
                        <a:solidFill>
                          <a:schemeClr val="tx1"/>
                        </a:solidFill>
                        <a:effectLst/>
                        <a:latin typeface="Arial" panose="020B0604020202020204" pitchFamily="34" charset="0"/>
                      </a:endParaRPr>
                    </a:p>
                  </a:txBody>
                  <a:tcPr marL="8741" marR="8741" marT="8741" marB="0" anchor="ctr">
                    <a:solidFill>
                      <a:schemeClr val="bg1">
                        <a:lumMod val="95000"/>
                      </a:schemeClr>
                    </a:solidFill>
                  </a:tcPr>
                </a:tc>
                <a:tc>
                  <a:txBody>
                    <a:bodyPr/>
                    <a:lstStyle/>
                    <a:p>
                      <a:pPr algn="ctr" fontAlgn="b">
                        <a:lnSpc>
                          <a:spcPct val="200000"/>
                        </a:lnSpc>
                      </a:pPr>
                      <a:r>
                        <a:rPr lang="es-ES" sz="1400" b="1" u="none" strike="noStrike" dirty="0">
                          <a:solidFill>
                            <a:schemeClr val="tx1"/>
                          </a:solidFill>
                          <a:effectLst/>
                        </a:rPr>
                        <a:t>15/07/2025</a:t>
                      </a:r>
                      <a:endParaRPr lang="es-ES" sz="1400" b="1" i="0" u="none" strike="noStrike" dirty="0">
                        <a:solidFill>
                          <a:schemeClr val="tx1"/>
                        </a:solidFill>
                        <a:effectLst/>
                        <a:latin typeface="Roboto" panose="02000000000000000000" pitchFamily="2" charset="0"/>
                      </a:endParaRPr>
                    </a:p>
                  </a:txBody>
                  <a:tcPr marL="8741" marR="8741" marT="8741" marB="0" anchor="ctr">
                    <a:solidFill>
                      <a:schemeClr val="bg1">
                        <a:lumMod val="95000"/>
                      </a:schemeClr>
                    </a:solidFill>
                  </a:tcPr>
                </a:tc>
                <a:tc>
                  <a:txBody>
                    <a:bodyPr/>
                    <a:lstStyle/>
                    <a:p>
                      <a:pPr algn="ctr" fontAlgn="b">
                        <a:lnSpc>
                          <a:spcPct val="200000"/>
                        </a:lnSpc>
                      </a:pPr>
                      <a:r>
                        <a:rPr lang="es-ES" sz="1400" b="1" i="0" u="none" strike="noStrike" dirty="0">
                          <a:solidFill>
                            <a:schemeClr val="tx1"/>
                          </a:solidFill>
                          <a:effectLst/>
                          <a:latin typeface="Roboto" panose="02000000000000000000" pitchFamily="2" charset="0"/>
                        </a:rPr>
                        <a:t>Plazo </a:t>
                      </a:r>
                      <a:r>
                        <a:rPr lang="es-ES" sz="1400" b="1" i="0" u="none" strike="noStrike" dirty="0" err="1">
                          <a:solidFill>
                            <a:schemeClr val="tx1"/>
                          </a:solidFill>
                          <a:effectLst/>
                          <a:latin typeface="Roboto" panose="02000000000000000000" pitchFamily="2" charset="0"/>
                        </a:rPr>
                        <a:t>máx</a:t>
                      </a:r>
                      <a:r>
                        <a:rPr lang="es-ES" sz="1400" b="1" i="0" u="none" strike="noStrike" dirty="0">
                          <a:solidFill>
                            <a:schemeClr val="tx1"/>
                          </a:solidFill>
                          <a:effectLst/>
                          <a:latin typeface="Roboto" panose="02000000000000000000" pitchFamily="2" charset="0"/>
                        </a:rPr>
                        <a:t>: 10/09/2025</a:t>
                      </a:r>
                    </a:p>
                  </a:txBody>
                  <a:tcPr marL="8741" marR="8741" marT="8741" marB="0" anchor="ctr">
                    <a:solidFill>
                      <a:schemeClr val="bg1">
                        <a:lumMod val="95000"/>
                      </a:schemeClr>
                    </a:solidFill>
                  </a:tcPr>
                </a:tc>
                <a:extLst>
                  <a:ext uri="{0D108BD9-81ED-4DB2-BD59-A6C34878D82A}">
                    <a16:rowId xmlns:a16="http://schemas.microsoft.com/office/drawing/2014/main" val="4084487363"/>
                  </a:ext>
                </a:extLst>
              </a:tr>
              <a:tr h="793820">
                <a:tc>
                  <a:txBody>
                    <a:bodyPr/>
                    <a:lstStyle/>
                    <a:p>
                      <a:pPr marL="0" algn="ctr" defTabSz="914400" rtl="0" eaLnBrk="1" fontAlgn="ctr" latinLnBrk="0" hangingPunct="1">
                        <a:lnSpc>
                          <a:spcPct val="200000"/>
                        </a:lnSpc>
                      </a:pPr>
                      <a:r>
                        <a:rPr lang="es-ES" sz="1400" b="1" i="0" u="none" strike="noStrike" kern="1200" dirty="0">
                          <a:solidFill>
                            <a:srgbClr val="FFFFFF"/>
                          </a:solidFill>
                          <a:effectLst/>
                          <a:latin typeface="Roboto" panose="02000000000000000000" pitchFamily="2" charset="0"/>
                          <a:ea typeface="+mn-ea"/>
                          <a:cs typeface="+mn-cs"/>
                        </a:rPr>
                        <a:t>4</a:t>
                      </a:r>
                    </a:p>
                  </a:txBody>
                  <a:tcPr marL="8741" marR="8741" marT="8741" marB="0" anchor="ctr">
                    <a:solidFill>
                      <a:schemeClr val="accent2"/>
                    </a:solidFill>
                  </a:tcPr>
                </a:tc>
                <a:tc>
                  <a:txBody>
                    <a:bodyPr/>
                    <a:lstStyle/>
                    <a:p>
                      <a:pPr algn="just" fontAlgn="ctr">
                        <a:lnSpc>
                          <a:spcPct val="150000"/>
                        </a:lnSpc>
                      </a:pPr>
                      <a:r>
                        <a:rPr lang="es-ES" sz="1400" b="1" u="none" strike="noStrike" dirty="0">
                          <a:solidFill>
                            <a:schemeClr val="tx1"/>
                          </a:solidFill>
                          <a:effectLst/>
                        </a:rPr>
                        <a:t>Subsanación autoinforme y remisión informe definitivo</a:t>
                      </a:r>
                      <a:endParaRPr lang="es-ES" sz="1400" b="1" i="0" u="none" strike="noStrike" dirty="0">
                        <a:solidFill>
                          <a:schemeClr val="tx1"/>
                        </a:solidFill>
                        <a:effectLst/>
                        <a:latin typeface="Arial" panose="020B0604020202020204" pitchFamily="34" charset="0"/>
                      </a:endParaRPr>
                    </a:p>
                  </a:txBody>
                  <a:tcPr marL="8741" marR="8741" marT="8741" marB="0" anchor="ctr">
                    <a:solidFill>
                      <a:schemeClr val="bg1">
                        <a:lumMod val="95000"/>
                      </a:schemeClr>
                    </a:solidFill>
                  </a:tcPr>
                </a:tc>
                <a:tc>
                  <a:txBody>
                    <a:bodyPr/>
                    <a:lstStyle/>
                    <a:p>
                      <a:pPr algn="ctr" fontAlgn="ctr">
                        <a:lnSpc>
                          <a:spcPct val="200000"/>
                        </a:lnSpc>
                      </a:pPr>
                      <a:r>
                        <a:rPr lang="es-ES" sz="1400" b="1" u="none" strike="noStrike" dirty="0">
                          <a:solidFill>
                            <a:schemeClr val="tx1"/>
                          </a:solidFill>
                          <a:effectLst/>
                        </a:rPr>
                        <a:t>CAM | CGICT</a:t>
                      </a:r>
                      <a:endParaRPr lang="es-ES" sz="1400" b="1" i="0" u="none" strike="noStrike" dirty="0">
                        <a:solidFill>
                          <a:schemeClr val="tx1"/>
                        </a:solidFill>
                        <a:effectLst/>
                        <a:latin typeface="Arial" panose="020B0604020202020204" pitchFamily="34" charset="0"/>
                      </a:endParaRPr>
                    </a:p>
                  </a:txBody>
                  <a:tcPr marL="8741" marR="8741" marT="8741" marB="0" anchor="ctr">
                    <a:solidFill>
                      <a:schemeClr val="bg1">
                        <a:lumMod val="95000"/>
                      </a:schemeClr>
                    </a:solidFill>
                  </a:tcPr>
                </a:tc>
                <a:tc>
                  <a:txBody>
                    <a:bodyPr/>
                    <a:lstStyle/>
                    <a:p>
                      <a:pPr algn="ctr" fontAlgn="b">
                        <a:lnSpc>
                          <a:spcPct val="200000"/>
                        </a:lnSpc>
                      </a:pPr>
                      <a:r>
                        <a:rPr lang="es-ES" sz="1400" b="1" u="none" strike="noStrike" dirty="0">
                          <a:solidFill>
                            <a:schemeClr val="tx1"/>
                          </a:solidFill>
                          <a:effectLst/>
                        </a:rPr>
                        <a:t>15/07/2025</a:t>
                      </a:r>
                      <a:endParaRPr lang="es-ES" sz="1400" b="1" i="0" u="none" strike="noStrike" dirty="0">
                        <a:solidFill>
                          <a:schemeClr val="tx1"/>
                        </a:solidFill>
                        <a:effectLst/>
                        <a:latin typeface="Roboto" panose="02000000000000000000" pitchFamily="2" charset="0"/>
                      </a:endParaRPr>
                    </a:p>
                  </a:txBody>
                  <a:tcPr marL="8741" marR="8741" marT="8741" marB="0" anchor="ctr">
                    <a:solidFill>
                      <a:schemeClr val="bg1">
                        <a:lumMod val="95000"/>
                      </a:schemeClr>
                    </a:solidFill>
                  </a:tcPr>
                </a:tc>
                <a:tc>
                  <a:txBody>
                    <a:bodyPr/>
                    <a:lstStyle/>
                    <a:p>
                      <a:pPr algn="ctr" fontAlgn="b">
                        <a:lnSpc>
                          <a:spcPct val="200000"/>
                        </a:lnSpc>
                      </a:pPr>
                      <a:r>
                        <a:rPr lang="es-ES" sz="1400" b="1" i="0" u="none" strike="noStrike" dirty="0">
                          <a:solidFill>
                            <a:schemeClr val="tx1"/>
                          </a:solidFill>
                          <a:effectLst/>
                          <a:latin typeface="Roboto" panose="02000000000000000000" pitchFamily="2" charset="0"/>
                        </a:rPr>
                        <a:t>Plazo </a:t>
                      </a:r>
                      <a:r>
                        <a:rPr lang="es-ES" sz="1400" b="1" i="0" u="none" strike="noStrike" dirty="0" err="1">
                          <a:solidFill>
                            <a:schemeClr val="tx1"/>
                          </a:solidFill>
                          <a:effectLst/>
                          <a:latin typeface="Roboto" panose="02000000000000000000" pitchFamily="2" charset="0"/>
                        </a:rPr>
                        <a:t>máx</a:t>
                      </a:r>
                      <a:r>
                        <a:rPr lang="es-ES" sz="1400" b="1" i="0" u="none" strike="noStrike" dirty="0">
                          <a:solidFill>
                            <a:schemeClr val="tx1"/>
                          </a:solidFill>
                          <a:effectLst/>
                          <a:latin typeface="Roboto" panose="02000000000000000000" pitchFamily="2" charset="0"/>
                        </a:rPr>
                        <a:t>: 20/09/2025</a:t>
                      </a:r>
                    </a:p>
                    <a:p>
                      <a:pPr marL="0" marR="0" lvl="0" indent="0" algn="ctr" defTabSz="914400" rtl="0" eaLnBrk="1" fontAlgn="b" latinLnBrk="0" hangingPunct="1">
                        <a:lnSpc>
                          <a:spcPct val="200000"/>
                        </a:lnSpc>
                        <a:spcBef>
                          <a:spcPts val="0"/>
                        </a:spcBef>
                        <a:spcAft>
                          <a:spcPts val="0"/>
                        </a:spcAft>
                        <a:buClrTx/>
                        <a:buSzTx/>
                        <a:buFontTx/>
                        <a:buNone/>
                        <a:tabLst/>
                        <a:defRPr/>
                      </a:pPr>
                      <a:r>
                        <a:rPr lang="es-ES" sz="1400" b="1" i="0" u="none" strike="noStrike" dirty="0">
                          <a:solidFill>
                            <a:schemeClr val="tx1"/>
                          </a:solidFill>
                          <a:effectLst/>
                          <a:latin typeface="Roboto" panose="02000000000000000000" pitchFamily="2" charset="0"/>
                        </a:rPr>
                        <a:t>(por sede electrónica)</a:t>
                      </a:r>
                    </a:p>
                  </a:txBody>
                  <a:tcPr marL="8741" marR="8741" marT="8741" marB="0" anchor="ctr">
                    <a:solidFill>
                      <a:schemeClr val="bg1">
                        <a:lumMod val="95000"/>
                      </a:schemeClr>
                    </a:solidFill>
                  </a:tcPr>
                </a:tc>
                <a:extLst>
                  <a:ext uri="{0D108BD9-81ED-4DB2-BD59-A6C34878D82A}">
                    <a16:rowId xmlns:a16="http://schemas.microsoft.com/office/drawing/2014/main" val="470011904"/>
                  </a:ext>
                </a:extLst>
              </a:tr>
            </a:tbl>
          </a:graphicData>
        </a:graphic>
      </p:graphicFrame>
    </p:spTree>
    <p:extLst>
      <p:ext uri="{BB962C8B-B14F-4D97-AF65-F5344CB8AC3E}">
        <p14:creationId xmlns:p14="http://schemas.microsoft.com/office/powerpoint/2010/main" val="10166103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tras en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42E1184E6CDEAA4FBBD4E6626E76D81F" ma:contentTypeVersion="9" ma:contentTypeDescription="Crear nuevo documento." ma:contentTypeScope="" ma:versionID="82e71ac49bb0c5855cf79b84b2550a49">
  <xsd:schema xmlns:xsd="http://www.w3.org/2001/XMLSchema" xmlns:xs="http://www.w3.org/2001/XMLSchema" xmlns:p="http://schemas.microsoft.com/office/2006/metadata/properties" xmlns:ns3="ac847ae9-9e41-4da6-981e-56d0ad597217" xmlns:ns4="e6e1f547-9881-4568-9a80-48b628ef65ee" targetNamespace="http://schemas.microsoft.com/office/2006/metadata/properties" ma:root="true" ma:fieldsID="ce5761e54e574972ee70e4801df32646" ns3:_="" ns4:_="">
    <xsd:import namespace="ac847ae9-9e41-4da6-981e-56d0ad597217"/>
    <xsd:import namespace="e6e1f547-9881-4568-9a80-48b628ef65ee"/>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SearchPropertie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847ae9-9e41-4da6-981e-56d0ad5972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e1f547-9881-4568-9a80-48b628ef65ee"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les de uso compartido" ma:internalName="SharedWithDetails" ma:readOnly="true">
      <xsd:simpleType>
        <xsd:restriction base="dms:Note">
          <xsd:maxLength value="255"/>
        </xsd:restriction>
      </xsd:simpleType>
    </xsd:element>
    <xsd:element name="SharingHintHash" ma:index="14"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c847ae9-9e41-4da6-981e-56d0ad597217" xsi:nil="true"/>
  </documentManagement>
</p:properties>
</file>

<file path=customXml/itemProps1.xml><?xml version="1.0" encoding="utf-8"?>
<ds:datastoreItem xmlns:ds="http://schemas.openxmlformats.org/officeDocument/2006/customXml" ds:itemID="{716F9D2D-52CC-432C-8D9D-084964E11D3E}">
  <ds:schemaRefs>
    <ds:schemaRef ds:uri="http://schemas.microsoft.com/sharepoint/v3/contenttype/forms"/>
  </ds:schemaRefs>
</ds:datastoreItem>
</file>

<file path=customXml/itemProps2.xml><?xml version="1.0" encoding="utf-8"?>
<ds:datastoreItem xmlns:ds="http://schemas.openxmlformats.org/officeDocument/2006/customXml" ds:itemID="{346F48D8-9C0C-4F6D-A10B-61F790D950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847ae9-9e41-4da6-981e-56d0ad597217"/>
    <ds:schemaRef ds:uri="e6e1f547-9881-4568-9a80-48b628ef65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32ACB5-C4D2-434B-A03C-C9BC0A05201A}">
  <ds:schemaRefs>
    <ds:schemaRef ds:uri="http://schemas.microsoft.com/office/2006/documentManagement/types"/>
    <ds:schemaRef ds:uri="http://schemas.openxmlformats.org/package/2006/metadata/core-properties"/>
    <ds:schemaRef ds:uri="http://purl.org/dc/dcmitype/"/>
    <ds:schemaRef ds:uri="e6e1f547-9881-4568-9a80-48b628ef65ee"/>
    <ds:schemaRef ds:uri="http://purl.org/dc/terms/"/>
    <ds:schemaRef ds:uri="http://schemas.microsoft.com/office/2006/metadata/properties"/>
    <ds:schemaRef ds:uri="http://schemas.microsoft.com/office/infopath/2007/PartnerControls"/>
    <ds:schemaRef ds:uri="ac847ae9-9e41-4da6-981e-56d0ad597217"/>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TM03090434[[fn=Letras en madera]]</Template>
  <TotalTime>7494</TotalTime>
  <Words>1080</Words>
  <Application>Microsoft Office PowerPoint</Application>
  <PresentationFormat>Panorámica</PresentationFormat>
  <Paragraphs>131</Paragraphs>
  <Slides>10</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10</vt:i4>
      </vt:variant>
    </vt:vector>
  </HeadingPairs>
  <TitlesOfParts>
    <vt:vector size="19" baseType="lpstr">
      <vt:lpstr>Arial</vt:lpstr>
      <vt:lpstr>Calibri</vt:lpstr>
      <vt:lpstr>Courier New</vt:lpstr>
      <vt:lpstr>Roboto</vt:lpstr>
      <vt:lpstr>Rockwell</vt:lpstr>
      <vt:lpstr>Rockwell Condensed</vt:lpstr>
      <vt:lpstr>Rockwell Extra Bold</vt:lpstr>
      <vt:lpstr>Wingdings</vt:lpstr>
      <vt:lpstr>Letras en madera</vt:lpstr>
      <vt:lpstr>Seguimiento externo títulos oficiales de la ugr  - másteres universitarios-</vt:lpstr>
      <vt:lpstr>Objetivos de la sesión: 1. ¿qué es el seguimiento de un título? 2. ¿Por qué debemos realizar el seguimiento EXTERNO de un título? 3. ¿Cómo se hace el seguimiento de un título? 4. ¿Cuándo hay que entregar el seguimiento externo a accua?</vt:lpstr>
      <vt:lpstr>1. ¿Qué es el Seguimiento EXTERNO de un título?</vt:lpstr>
      <vt:lpstr>2. ¿Por qué debemos realizar el seguimiento EXTERNO de un Título?</vt:lpstr>
      <vt:lpstr>3. ¿CÓMO SE HACE EL SEGUIMENTO EXTERNO?</vt:lpstr>
      <vt:lpstr>3. ¿CÓMO SE HACE EL SEGUIMENTO EXTERNO?</vt:lpstr>
      <vt:lpstr>3. ¿CÓMO SE HACE EL SEGUIMENTO EXTERNO?</vt:lpstr>
      <vt:lpstr>Presentación de PowerPoint</vt:lpstr>
      <vt:lpstr>4. ¿Cuando hay que entregar el s.e. a accua?</vt:lpstr>
      <vt:lpstr>Datos de contacto unidad calidad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Seguimiento externo títulos oficiales de la ugr</dc:title>
  <dc:creator>Unidad Calidad</dc:creator>
  <cp:lastModifiedBy>Unidad Calidad</cp:lastModifiedBy>
  <cp:revision>27</cp:revision>
  <dcterms:created xsi:type="dcterms:W3CDTF">2024-07-03T11:52:42Z</dcterms:created>
  <dcterms:modified xsi:type="dcterms:W3CDTF">2025-06-18T07:40:01Z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0x01010042E1184E6CDEAA4FBBD4E6626E76D81F</vt:lpwstr>
  </property>
</Properties>
</file>