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2"/>
  </p:notesMasterIdLst>
  <p:sldIdLst>
    <p:sldId id="364" r:id="rId2"/>
    <p:sldId id="399" r:id="rId3"/>
    <p:sldId id="413" r:id="rId4"/>
    <p:sldId id="394" r:id="rId5"/>
    <p:sldId id="411" r:id="rId6"/>
    <p:sldId id="396" r:id="rId7"/>
    <p:sldId id="412" r:id="rId8"/>
    <p:sldId id="414" r:id="rId9"/>
    <p:sldId id="407" r:id="rId10"/>
    <p:sldId id="408" r:id="rId11"/>
  </p:sldIdLst>
  <p:sldSz cx="9144000" cy="5143500" type="screen16x9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3223"/>
    <a:srgbClr val="FFFFFF"/>
    <a:srgbClr val="D52B25"/>
    <a:srgbClr val="D63E29"/>
    <a:srgbClr val="E02E30"/>
    <a:srgbClr val="0470CC"/>
    <a:srgbClr val="AB2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2209" autoAdjust="0"/>
  </p:normalViewPr>
  <p:slideViewPr>
    <p:cSldViewPr snapToGrid="0" snapToObjects="1">
      <p:cViewPr varScale="1">
        <p:scale>
          <a:sx n="125" d="100"/>
          <a:sy n="125" d="100"/>
        </p:scale>
        <p:origin x="190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93036-0B8A-264B-9C52-8307000A057B}" type="datetimeFigureOut">
              <a:rPr lang="es-ES_tradnl" smtClean="0"/>
              <a:pPr/>
              <a:t>19/12/2024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D0B0F-C282-B243-ADFC-250218E663A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306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584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061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584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2001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584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248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584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1072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3391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Avisar del procedimiento de petición</a:t>
            </a:r>
            <a:r>
              <a:rPr lang="es-ES" baseline="0" dirty="0" smtClean="0"/>
              <a:t> de modalidad de cuestionarios satisfacción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D0B0F-C282-B243-ADFC-250218E663A1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806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9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7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3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9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6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9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8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3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0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9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8F24D-EB19-4AE0-B015-2BEA6D5224F2}" type="datetimeFigureOut">
              <a:rPr lang="en-US" smtClean="0"/>
              <a:pPr/>
              <a:t>12/19/2024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9BD3-E57B-4194-A545-2804EB95D9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3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 flipH="1">
            <a:off x="2052983" y="-65539"/>
            <a:ext cx="1" cy="5322111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80022" y="4248042"/>
            <a:ext cx="64941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s-ES" sz="1400" b="1" i="1" dirty="0">
                <a:latin typeface="Calibri" pitchFamily="34" charset="0"/>
              </a:rPr>
              <a:t>Vicerrectorado de Calidad, Innovación Docente y Estudios de Grado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387976" y="3256357"/>
            <a:ext cx="8470274" cy="0"/>
          </a:xfrm>
          <a:prstGeom prst="line">
            <a:avLst/>
          </a:prstGeom>
          <a:noFill/>
          <a:ln w="76200">
            <a:solidFill>
              <a:srgbClr val="DD3223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" name="4 Rectángulo"/>
          <p:cNvSpPr>
            <a:spLocks noChangeArrowheads="1"/>
          </p:cNvSpPr>
          <p:nvPr/>
        </p:nvSpPr>
        <p:spPr bwMode="auto">
          <a:xfrm>
            <a:off x="498088" y="784225"/>
            <a:ext cx="8218412" cy="954107"/>
          </a:xfrm>
          <a:prstGeom prst="rect">
            <a:avLst/>
          </a:prstGeom>
          <a:solidFill>
            <a:srgbClr val="DD3223"/>
          </a:solidFill>
          <a:ln w="9525">
            <a:solidFill>
              <a:srgbClr val="DD322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i="1" dirty="0">
                <a:latin typeface="Calibri" pitchFamily="34" charset="0"/>
              </a:rPr>
              <a:t>PLANIFICACIÓN ASEGURAMIENTO DE LA CALIDAD PARA LOS TÍTULOS DE GRADO</a:t>
            </a:r>
          </a:p>
        </p:txBody>
      </p:sp>
      <p:pic>
        <p:nvPicPr>
          <p:cNvPr id="12" name="0 Imagen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82" y="3453517"/>
            <a:ext cx="2925316" cy="86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08521" y="4632636"/>
            <a:ext cx="64941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s-ES" sz="1200" b="1" i="1" dirty="0">
                <a:latin typeface="Calibri" pitchFamily="34" charset="0"/>
              </a:rPr>
              <a:t>19 de diciembre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2630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758535" y="698728"/>
            <a:ext cx="2873916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Ruegos y preguntas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50744" y="3046274"/>
            <a:ext cx="6319023" cy="677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Clr>
                <a:schemeClr val="accent5">
                  <a:lumMod val="50000"/>
                </a:schemeClr>
              </a:buClr>
            </a:pPr>
            <a:r>
              <a:rPr lang="es-ES" dirty="0"/>
              <a:t>Estamos a vuestra disposición para cualquier duda o consulta en: </a:t>
            </a:r>
            <a:r>
              <a:rPr lang="es-ES" sz="2000" dirty="0"/>
              <a:t>unidadcalidad@ugr.es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260665" y="2571750"/>
            <a:ext cx="63190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buClr>
                <a:schemeClr val="accent5">
                  <a:lumMod val="50000"/>
                </a:schemeClr>
              </a:buClr>
            </a:pPr>
            <a:r>
              <a:rPr lang="es-ES" b="1" dirty="0"/>
              <a:t>MUCHAS GRACIAS POR VUESTRA ATENCIÓN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14125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3484" y="230599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Seguimiento interno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6045" y="1468611"/>
            <a:ext cx="8160623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Ya están disponibles los cuadros de mando de indicadores de títulos:</a:t>
            </a:r>
          </a:p>
          <a:p>
            <a:r>
              <a:rPr lang="es-ES" b="1" dirty="0"/>
              <a:t>Categoría</a:t>
            </a:r>
            <a:r>
              <a:rPr lang="es-ES" dirty="0"/>
              <a:t>: Evidencias</a:t>
            </a:r>
          </a:p>
          <a:p>
            <a:r>
              <a:rPr lang="es-ES" b="1" dirty="0"/>
              <a:t>Subcategoría</a:t>
            </a:r>
            <a:r>
              <a:rPr lang="es-ES" dirty="0"/>
              <a:t>: Indicadores anuales</a:t>
            </a:r>
          </a:p>
          <a:p>
            <a:r>
              <a:rPr lang="es-ES" dirty="0"/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Se va a proporcionar un documento explicando cambios indicadores y la información suministrada.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Modelo de autoinforme interno: sencillo estructurado con los criterios de los modelos de ACCUA. Disponible en nuestra web.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ES" sz="1600" dirty="0"/>
          </a:p>
        </p:txBody>
      </p:sp>
      <p:sp>
        <p:nvSpPr>
          <p:cNvPr id="4" name="9 Rectángulo"/>
          <p:cNvSpPr>
            <a:spLocks noChangeArrowheads="1"/>
          </p:cNvSpPr>
          <p:nvPr/>
        </p:nvSpPr>
        <p:spPr bwMode="auto">
          <a:xfrm>
            <a:off x="868020" y="808399"/>
            <a:ext cx="2433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/>
              <a:t>Autoinforme títulos</a:t>
            </a:r>
          </a:p>
        </p:txBody>
      </p:sp>
      <p:sp>
        <p:nvSpPr>
          <p:cNvPr id="6" name="8 Rectángulo"/>
          <p:cNvSpPr>
            <a:spLocks noChangeArrowheads="1"/>
          </p:cNvSpPr>
          <p:nvPr/>
        </p:nvSpPr>
        <p:spPr bwMode="auto">
          <a:xfrm>
            <a:off x="4682557" y="808399"/>
            <a:ext cx="31315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latin typeface="Calibri" pitchFamily="34" charset="0"/>
              </a:rPr>
              <a:t>Informe de Gestión Centro</a:t>
            </a:r>
          </a:p>
        </p:txBody>
      </p:sp>
      <p:sp>
        <p:nvSpPr>
          <p:cNvPr id="7" name="11 Flecha derecha"/>
          <p:cNvSpPr>
            <a:spLocks noChangeArrowheads="1"/>
          </p:cNvSpPr>
          <p:nvPr/>
        </p:nvSpPr>
        <p:spPr bwMode="auto">
          <a:xfrm>
            <a:off x="3295058" y="891112"/>
            <a:ext cx="1336259" cy="234684"/>
          </a:xfrm>
          <a:prstGeom prst="rightArrow">
            <a:avLst>
              <a:gd name="adj1" fmla="val 50000"/>
              <a:gd name="adj2" fmla="val 50147"/>
            </a:avLst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370783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3484" y="230599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Seguimiento interno</a:t>
            </a:r>
          </a:p>
        </p:txBody>
      </p:sp>
      <p:sp>
        <p:nvSpPr>
          <p:cNvPr id="4" name="9 Rectángulo"/>
          <p:cNvSpPr>
            <a:spLocks noChangeArrowheads="1"/>
          </p:cNvSpPr>
          <p:nvPr/>
        </p:nvSpPr>
        <p:spPr bwMode="auto">
          <a:xfrm>
            <a:off x="146049" y="1125797"/>
            <a:ext cx="176720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 dirty="0"/>
              <a:t>Autoinforme Seguimiento Interno</a:t>
            </a:r>
          </a:p>
        </p:txBody>
      </p:sp>
      <p:sp>
        <p:nvSpPr>
          <p:cNvPr id="7" name="11 Flecha derecha"/>
          <p:cNvSpPr>
            <a:spLocks noChangeArrowheads="1"/>
          </p:cNvSpPr>
          <p:nvPr/>
        </p:nvSpPr>
        <p:spPr bwMode="auto">
          <a:xfrm>
            <a:off x="3295058" y="891112"/>
            <a:ext cx="1336259" cy="234684"/>
          </a:xfrm>
          <a:prstGeom prst="rightArrow">
            <a:avLst>
              <a:gd name="adj1" fmla="val 50000"/>
              <a:gd name="adj2" fmla="val 50147"/>
            </a:avLst>
          </a:prstGeom>
          <a:solidFill>
            <a:schemeClr val="accent5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 sz="2000"/>
          </a:p>
        </p:txBody>
      </p:sp>
      <p:pic>
        <p:nvPicPr>
          <p:cNvPr id="8" name="Imagen 7"/>
          <p:cNvPicPr/>
          <p:nvPr/>
        </p:nvPicPr>
        <p:blipFill rotWithShape="1">
          <a:blip r:embed="rId3"/>
          <a:srcRect l="20259" t="18157" r="20009" b="5182"/>
          <a:stretch/>
        </p:blipFill>
        <p:spPr bwMode="auto">
          <a:xfrm>
            <a:off x="1913254" y="716597"/>
            <a:ext cx="5573395" cy="39316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531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522460" y="1008121"/>
            <a:ext cx="8279570" cy="313932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/>
              <a:t>En este proceso participan los títulos que: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ES" dirty="0"/>
              <a:t>Renovaron la acreditación en 17/09/2020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s-ES" dirty="0"/>
              <a:t>Que tienen un informe de seguimiento externo trascurridos 3 años desde la renovación de la acreditación: 01/04/2024.</a:t>
            </a:r>
          </a:p>
          <a:p>
            <a:pPr lvl="0"/>
            <a:r>
              <a:rPr lang="es-ES" dirty="0"/>
              <a:t>Títulos que participan en este proceso: </a:t>
            </a:r>
          </a:p>
          <a:p>
            <a:pPr lvl="1"/>
            <a:r>
              <a:rPr lang="es-ES" b="1" dirty="0"/>
              <a:t>Graduado/a en Biotecnología</a:t>
            </a:r>
            <a:endParaRPr lang="es-ES" dirty="0"/>
          </a:p>
          <a:p>
            <a:pPr lvl="1"/>
            <a:r>
              <a:rPr lang="es-ES" b="1" dirty="0"/>
              <a:t>Graduado/a en Arqueología</a:t>
            </a:r>
            <a:endParaRPr lang="es-ES" dirty="0"/>
          </a:p>
          <a:p>
            <a:pPr algn="just">
              <a:defRPr/>
            </a:pPr>
            <a:endParaRPr lang="es-ES" b="1" i="1" dirty="0">
              <a:latin typeface="Calibri" pitchFamily="34" charset="0"/>
            </a:endParaRPr>
          </a:p>
          <a:p>
            <a:pPr algn="just">
              <a:defRPr/>
            </a:pPr>
            <a:r>
              <a:rPr lang="es-ES" dirty="0"/>
              <a:t>Realizaremos Autoinforme de Seguimiento Interno (en diciembre-enero 2025) + Autoinforme de Renovación de la Acreditación (junio-julio 2025) para entregarlo en diciembre 2025. </a:t>
            </a:r>
            <a:r>
              <a:rPr lang="es-ES" b="1" i="1" dirty="0">
                <a:latin typeface="Calibri" pitchFamily="34" charset="0"/>
              </a:rPr>
              <a:t>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22460" y="189928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Renovación de la acreditación</a:t>
            </a:r>
          </a:p>
        </p:txBody>
      </p:sp>
    </p:spTree>
    <p:extLst>
      <p:ext uri="{BB962C8B-B14F-4D97-AF65-F5344CB8AC3E}">
        <p14:creationId xmlns:p14="http://schemas.microsoft.com/office/powerpoint/2010/main" val="370783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22460" y="0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Renovación de la acreditación</a:t>
            </a:r>
          </a:p>
        </p:txBody>
      </p:sp>
      <p:pic>
        <p:nvPicPr>
          <p:cNvPr id="4" name="Imagen 3" descr="Diagrama, Escala de tiempo&#10;&#10;Descripción generada automáticamente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" r="1336"/>
          <a:stretch/>
        </p:blipFill>
        <p:spPr bwMode="auto">
          <a:xfrm>
            <a:off x="1376680" y="461665"/>
            <a:ext cx="6134100" cy="4328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308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28859" y="592107"/>
            <a:ext cx="7783550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600" b="1" dirty="0"/>
              <a:t>En este proceso participan los títulos que: </a:t>
            </a:r>
            <a:endParaRPr lang="es-E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600" dirty="0"/>
              <a:t>Renovaron la acreditación 19/07/2022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600" dirty="0"/>
              <a:t>Títulos que se imparten en centros no acreditados institucionalmente.. </a:t>
            </a:r>
          </a:p>
          <a:p>
            <a:r>
              <a:rPr lang="es-ES" sz="1600" b="1" dirty="0"/>
              <a:t>Número de títulos de grado que deben realizarlo:</a:t>
            </a:r>
            <a:r>
              <a:rPr lang="es-ES" sz="1600" dirty="0"/>
              <a:t> 47. Reunión en abril.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7970" y="130442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solidFill>
              <a:srgbClr val="DD322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Seguimiento Externo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74744"/>
              </p:ext>
            </p:extLst>
          </p:nvPr>
        </p:nvGraphicFramePr>
        <p:xfrm>
          <a:off x="2225296" y="1647093"/>
          <a:ext cx="4390675" cy="3394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772">
                  <a:extLst>
                    <a:ext uri="{9D8B030D-6E8A-4147-A177-3AD203B41FA5}">
                      <a16:colId xmlns:a16="http://schemas.microsoft.com/office/drawing/2014/main" val="3671275257"/>
                    </a:ext>
                  </a:extLst>
                </a:gridCol>
                <a:gridCol w="696339">
                  <a:extLst>
                    <a:ext uri="{9D8B030D-6E8A-4147-A177-3AD203B41FA5}">
                      <a16:colId xmlns:a16="http://schemas.microsoft.com/office/drawing/2014/main" val="2875781295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82280077"/>
                    </a:ext>
                  </a:extLst>
                </a:gridCol>
                <a:gridCol w="1264580">
                  <a:extLst>
                    <a:ext uri="{9D8B030D-6E8A-4147-A177-3AD203B41FA5}">
                      <a16:colId xmlns:a16="http://schemas.microsoft.com/office/drawing/2014/main" val="1485168589"/>
                    </a:ext>
                  </a:extLst>
                </a:gridCol>
              </a:tblGrid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Código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Código MEC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Título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Observaciones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134787876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200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2501807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BIOLOGÍA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349738308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206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2501809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CIENCIAS AMBIENTALES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411137767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207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2501351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ENFERMERÍA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3381848092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208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2501825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GEOGRAFÍA Y GESTIÓN DEL TERRITORIO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952482914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212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CIENCIAS POLÍTICAS Y DE LA ADMINISTRACIÓN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375821263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214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2501830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SOCIOLOGÍA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662669832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220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2501836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INGENIERÍA QUÍMICA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508936221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221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2501834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INGENIERÍA DE TECNOLOGÍAS DE TELECOMUNICACIÓN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Pendiente Resolución -IMPLANTA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580285487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223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2501810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ESTADÍSTICA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1051386143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227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2501821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COMUNICACIÓN AUDIOVISUAL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343445923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230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2502927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EDIFICACIÓN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278808671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231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2501826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INFORMACIÓN Y DOCUMENTACIÓN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3391187391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233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2501824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FINANZAS Y CONTABILIDAD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3722325183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235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2501817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ADMINISTRACIÓN Y DIRECCIÓN DE EMPRESAS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233280560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236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2501829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MARKETING E INVESTIGACIÓN DE MERCADOS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4138748032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237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2501833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INGENIERÍA CIVIL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2865992825"/>
                  </a:ext>
                </a:extLst>
              </a:tr>
              <a:tr h="141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238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2501831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TURISMO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867" marR="35867" marT="0" marB="0"/>
                </a:tc>
                <a:extLst>
                  <a:ext uri="{0D108BD9-81ED-4DB2-BD59-A6C34878D82A}">
                    <a16:rowId xmlns:a16="http://schemas.microsoft.com/office/drawing/2014/main" val="1684247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9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7970" y="130442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Seguimiento Externo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13855"/>
              </p:ext>
            </p:extLst>
          </p:nvPr>
        </p:nvGraphicFramePr>
        <p:xfrm>
          <a:off x="487970" y="592101"/>
          <a:ext cx="3350836" cy="4094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309">
                  <a:extLst>
                    <a:ext uri="{9D8B030D-6E8A-4147-A177-3AD203B41FA5}">
                      <a16:colId xmlns:a16="http://schemas.microsoft.com/office/drawing/2014/main" val="1747075740"/>
                    </a:ext>
                  </a:extLst>
                </a:gridCol>
                <a:gridCol w="746401">
                  <a:extLst>
                    <a:ext uri="{9D8B030D-6E8A-4147-A177-3AD203B41FA5}">
                      <a16:colId xmlns:a16="http://schemas.microsoft.com/office/drawing/2014/main" val="406043505"/>
                    </a:ext>
                  </a:extLst>
                </a:gridCol>
                <a:gridCol w="2149126">
                  <a:extLst>
                    <a:ext uri="{9D8B030D-6E8A-4147-A177-3AD203B41FA5}">
                      <a16:colId xmlns:a16="http://schemas.microsoft.com/office/drawing/2014/main" val="1774863578"/>
                    </a:ext>
                  </a:extLst>
                </a:gridCol>
              </a:tblGrid>
              <a:tr h="22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Código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Código MEC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Título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962544369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239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2501822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ECONOMÍA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26396653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241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2501262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FISIOTERAPIA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912361865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242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DERECHO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783509052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243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2501263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TERAPIA OCUPACIONAL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131437690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249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2501520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TRABAJO SOCIAL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75214855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2501261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TRADUCCIÓN E INTERPRETACIÓN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025304005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2501142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RELACIONES LABORALES Y RRHH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73909857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2501803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BELLAS ARTES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699619419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2501808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BIOQUÍMICA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802101664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2501259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FILOSOFÍA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4146649967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PSICOLOGÍA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342018395"/>
                  </a:ext>
                </a:extLst>
              </a:tr>
              <a:tr h="22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265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2501804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CONSERVACIÓN Y RESTAURACIÓN DE BIENES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790500866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FÍSICA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857156094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268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2501597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GEOLOGÍA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4106167434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270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2501811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MATEMÁTICAS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811868116"/>
                  </a:ext>
                </a:extLst>
              </a:tr>
              <a:tr h="22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273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2500899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LENGUAS MODERNAS Y SUS LITERATURAS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538664872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276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FILOLOGÍA CLÁSICA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290154198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277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ESTUDIOS FRANCESES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56550674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279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2502521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ESTUDIOS ÁRABES E ISLÁMICOS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799876929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283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2501258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FILOLOGÍA HISPÁNICA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08155512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285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2501257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ESTUDIOS INGLESES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605663915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286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2501814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LOGOPEDIA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94130989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287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2501517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ÓPTICA Y OPTOMETRÍA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396780190"/>
                  </a:ext>
                </a:extLst>
              </a:tr>
              <a:tr h="22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288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2501510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CIENCIAS DE LA ACTIVIDAD FÍSICA Y DEL DEPORTE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664595453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2501806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LITERATURAS COMPARADAS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153028332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291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2501812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QUÍMICA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519771532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292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2501260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HISTORIA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147457005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293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2501264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HISTORIA DEL ARTE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566833826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294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2501819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ANTROPOLOGÍA SOCIAL Y CULTURAL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2813804656"/>
                  </a:ext>
                </a:extLst>
              </a:tr>
              <a:tr h="22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296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2501835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INGENIERÍA INFORMÁTICA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3716335721"/>
                  </a:ext>
                </a:extLst>
              </a:tr>
              <a:tr h="110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299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>
                          <a:effectLst/>
                        </a:rPr>
                        <a:t>2501805</a:t>
                      </a:r>
                      <a:endParaRPr lang="es-E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500" dirty="0">
                          <a:effectLst/>
                        </a:rPr>
                        <a:t>HISTORIA Y CIENCIAS DE LA MÚSICA</a:t>
                      </a:r>
                      <a:endParaRPr lang="es-E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5" marR="23265" marT="0" marB="0" anchor="ctr"/>
                </a:tc>
                <a:extLst>
                  <a:ext uri="{0D108BD9-81ED-4DB2-BD59-A6C34878D82A}">
                    <a16:rowId xmlns:a16="http://schemas.microsoft.com/office/drawing/2014/main" val="171248627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211028" y="825443"/>
            <a:ext cx="35750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Plazo entrega Autoinforme Seguimiento Ext: </a:t>
            </a:r>
          </a:p>
          <a:p>
            <a:pPr algn="just">
              <a:spcAft>
                <a:spcPts val="0"/>
              </a:spcAft>
            </a:pP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septiembre 2025</a:t>
            </a:r>
          </a:p>
          <a:p>
            <a:pPr algn="just">
              <a:spcAft>
                <a:spcPts val="0"/>
              </a:spcAft>
            </a:pPr>
            <a:r>
              <a:rPr lang="es-ES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Periodo de análisis:</a:t>
            </a: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Desde última renovación </a:t>
            </a:r>
          </a:p>
          <a:p>
            <a:pPr algn="just">
              <a:spcAft>
                <a:spcPts val="0"/>
              </a:spcAft>
            </a:pP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el curso 2023/24 (últimos 3 años)</a:t>
            </a:r>
          </a:p>
          <a:p>
            <a:pPr algn="just">
              <a:spcAft>
                <a:spcPts val="0"/>
              </a:spcAft>
            </a:pPr>
            <a:r>
              <a:rPr lang="es-ES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Inicio del Proceso</a:t>
            </a:r>
            <a:r>
              <a:rPr lang="es-ES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abril 2025</a:t>
            </a:r>
          </a:p>
        </p:txBody>
      </p:sp>
      <p:sp>
        <p:nvSpPr>
          <p:cNvPr id="9" name="9 Rectángulo"/>
          <p:cNvSpPr>
            <a:spLocks noChangeArrowheads="1"/>
          </p:cNvSpPr>
          <p:nvPr/>
        </p:nvSpPr>
        <p:spPr bwMode="auto">
          <a:xfrm>
            <a:off x="4509292" y="2581140"/>
            <a:ext cx="24333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/>
              <a:t>Autoinforme interno</a:t>
            </a:r>
          </a:p>
        </p:txBody>
      </p:sp>
      <p:sp>
        <p:nvSpPr>
          <p:cNvPr id="10" name="8 Rectángulo"/>
          <p:cNvSpPr>
            <a:spLocks noChangeArrowheads="1"/>
          </p:cNvSpPr>
          <p:nvPr/>
        </p:nvSpPr>
        <p:spPr bwMode="auto">
          <a:xfrm>
            <a:off x="4218971" y="3568645"/>
            <a:ext cx="31315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Calibri" pitchFamily="34" charset="0"/>
              </a:rPr>
              <a:t>Autoinforme Seguimiento Externo</a:t>
            </a:r>
          </a:p>
        </p:txBody>
      </p:sp>
      <p:sp>
        <p:nvSpPr>
          <p:cNvPr id="11" name="11 Flecha derecha"/>
          <p:cNvSpPr>
            <a:spLocks noChangeArrowheads="1"/>
          </p:cNvSpPr>
          <p:nvPr/>
        </p:nvSpPr>
        <p:spPr bwMode="auto">
          <a:xfrm rot="5400000">
            <a:off x="5389345" y="3138993"/>
            <a:ext cx="673281" cy="234684"/>
          </a:xfrm>
          <a:prstGeom prst="rightArrow">
            <a:avLst>
              <a:gd name="adj1" fmla="val 50000"/>
              <a:gd name="adj2" fmla="val 50147"/>
            </a:avLst>
          </a:prstGeom>
          <a:solidFill>
            <a:schemeClr val="bg1">
              <a:lumMod val="6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426292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7970" y="130442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Seguimiento Externo</a:t>
            </a:r>
          </a:p>
        </p:txBody>
      </p:sp>
      <p:pic>
        <p:nvPicPr>
          <p:cNvPr id="5" name="Imagen 4" descr="Escala de tiempo&#10;&#10;Descripción generada automáticamente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7" y="592107"/>
            <a:ext cx="5855970" cy="4011613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224267" y="1595388"/>
            <a:ext cx="24317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algn="just">
              <a:spcAft>
                <a:spcPts val="0"/>
              </a:spcAft>
            </a:pPr>
            <a:r>
              <a:rPr lang="es-ES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títulos hacen ahora el autoinforme de seguimiento anual (simplificado), en abril inician proceso elaboración del autoinforme de seguimiento externo (autoinforme ACCUA): entrega septiembre 2025.</a:t>
            </a:r>
            <a:endParaRPr lang="es-ES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9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3484" y="230599"/>
            <a:ext cx="8168057" cy="461665"/>
          </a:xfrm>
          <a:prstGeom prst="rect">
            <a:avLst/>
          </a:prstGeom>
          <a:solidFill>
            <a:srgbClr val="DD32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i="1" dirty="0">
                <a:solidFill>
                  <a:schemeClr val="bg1"/>
                </a:solidFill>
                <a:latin typeface="Calibri" pitchFamily="34" charset="0"/>
              </a:rPr>
              <a:t>Informe de gestión del Centro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53484" y="1230174"/>
            <a:ext cx="8168057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ES" dirty="0"/>
              <a:t>Los cuadros de mando de los Centros Académicos ya están disponibles.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ES" dirty="0"/>
              <a:t>Adecuar el cronograma del Centro si fuese necesario.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ES" dirty="0"/>
              <a:t>Modificando los comentarios del Modelo informe de gestión incorpora algunas recomendaciones tras el último proceso de certificación IMPLANTA.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ES" dirty="0"/>
              <a:t>Modificando los manuales de calidad y procedimientos.</a:t>
            </a:r>
          </a:p>
        </p:txBody>
      </p:sp>
    </p:spTree>
    <p:extLst>
      <p:ext uri="{BB962C8B-B14F-4D97-AF65-F5344CB8AC3E}">
        <p14:creationId xmlns:p14="http://schemas.microsoft.com/office/powerpoint/2010/main" val="166356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DF2E30"/>
      </a:accent1>
      <a:accent2>
        <a:srgbClr val="046FCB"/>
      </a:accent2>
      <a:accent3>
        <a:srgbClr val="9BBB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12288</TotalTime>
  <Words>568</Words>
  <Application>Microsoft Office PowerPoint</Application>
  <PresentationFormat>Presentación en pantalla (16:9)</PresentationFormat>
  <Paragraphs>226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Granada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Angel Ibáñez Zapata</dc:creator>
  <cp:lastModifiedBy>Pedro</cp:lastModifiedBy>
  <cp:revision>367</cp:revision>
  <cp:lastPrinted>2019-01-09T10:14:53Z</cp:lastPrinted>
  <dcterms:created xsi:type="dcterms:W3CDTF">2015-10-20T06:53:25Z</dcterms:created>
  <dcterms:modified xsi:type="dcterms:W3CDTF">2024-12-19T08:48:43Z</dcterms:modified>
</cp:coreProperties>
</file>